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265" r:id="rId4"/>
    <p:sldId id="260" r:id="rId5"/>
    <p:sldId id="263" r:id="rId6"/>
    <p:sldId id="264" r:id="rId7"/>
    <p:sldId id="261" r:id="rId8"/>
    <p:sldId id="262" r:id="rId9"/>
    <p:sldId id="266" r:id="rId10"/>
    <p:sldId id="267" r:id="rId11"/>
    <p:sldId id="269" r:id="rId12"/>
    <p:sldId id="268" r:id="rId13"/>
    <p:sldId id="270" r:id="rId14"/>
    <p:sldId id="277" r:id="rId15"/>
    <p:sldId id="271" r:id="rId16"/>
    <p:sldId id="278" r:id="rId17"/>
    <p:sldId id="279" r:id="rId18"/>
    <p:sldId id="280" r:id="rId19"/>
    <p:sldId id="281" r:id="rId20"/>
    <p:sldId id="282" r:id="rId21"/>
    <p:sldId id="284" r:id="rId22"/>
    <p:sldId id="272" r:id="rId23"/>
    <p:sldId id="285" r:id="rId24"/>
    <p:sldId id="286" r:id="rId25"/>
    <p:sldId id="287" r:id="rId26"/>
    <p:sldId id="288" r:id="rId27"/>
    <p:sldId id="289" r:id="rId28"/>
    <p:sldId id="290" r:id="rId29"/>
    <p:sldId id="273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76" r:id="rId38"/>
    <p:sldId id="298" r:id="rId39"/>
    <p:sldId id="299" r:id="rId40"/>
    <p:sldId id="300" r:id="rId41"/>
    <p:sldId id="301" r:id="rId42"/>
    <p:sldId id="302" r:id="rId43"/>
    <p:sldId id="303" r:id="rId44"/>
    <p:sldId id="274" r:id="rId45"/>
    <p:sldId id="304" r:id="rId46"/>
    <p:sldId id="305" r:id="rId47"/>
    <p:sldId id="306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6CC3"/>
    <a:srgbClr val="959DBF"/>
    <a:srgbClr val="7FB1D8"/>
    <a:srgbClr val="2883FF"/>
    <a:srgbClr val="1A4EB3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4" autoAdjust="0"/>
    <p:restoredTop sz="94701" autoAdjust="0"/>
  </p:normalViewPr>
  <p:slideViewPr>
    <p:cSldViewPr snapToGrid="0">
      <p:cViewPr varScale="1">
        <p:scale>
          <a:sx n="74" d="100"/>
          <a:sy n="74" d="100"/>
        </p:scale>
        <p:origin x="4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A2ADCE-5B06-4640-9DA5-C02938BD3C3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04DBC4A8-0475-42AA-8612-18528AEB07EB}">
      <dgm:prSet phldrT="[文本]" custT="1"/>
      <dgm:spPr/>
      <dgm:t>
        <a:bodyPr/>
        <a:lstStyle/>
        <a:p>
          <a:r>
            <a:rPr lang="zh-CN" altLang="en-US" sz="2000" dirty="0" smtClean="0"/>
            <a:t>数据间关系</a:t>
          </a:r>
          <a:endParaRPr lang="zh-CN" altLang="en-US" sz="2000" dirty="0"/>
        </a:p>
      </dgm:t>
    </dgm:pt>
    <dgm:pt modelId="{4AF82B2A-827D-49E8-8703-97F0912B2289}" type="parTrans" cxnId="{ABAFD00F-F8B4-41E6-84A5-F5561E43B335}">
      <dgm:prSet/>
      <dgm:spPr/>
      <dgm:t>
        <a:bodyPr/>
        <a:lstStyle/>
        <a:p>
          <a:endParaRPr lang="zh-CN" altLang="en-US"/>
        </a:p>
      </dgm:t>
    </dgm:pt>
    <dgm:pt modelId="{17892AAD-AE62-4CA6-B36B-B076DB7DF083}" type="sibTrans" cxnId="{ABAFD00F-F8B4-41E6-84A5-F5561E43B335}">
      <dgm:prSet/>
      <dgm:spPr/>
      <dgm:t>
        <a:bodyPr/>
        <a:lstStyle/>
        <a:p>
          <a:endParaRPr lang="zh-CN" altLang="en-US"/>
        </a:p>
      </dgm:t>
    </dgm:pt>
    <dgm:pt modelId="{20124B83-9564-42B3-BBF0-A4B0A727D6C5}">
      <dgm:prSet phldrT="[文本]" custT="1"/>
      <dgm:spPr/>
      <dgm:t>
        <a:bodyPr/>
        <a:lstStyle/>
        <a:p>
          <a:r>
            <a:rPr lang="zh-CN" altLang="en-US" sz="2000" dirty="0" smtClean="0"/>
            <a:t>邻接关系</a:t>
          </a:r>
          <a:endParaRPr lang="zh-CN" altLang="en-US" sz="2000" dirty="0"/>
        </a:p>
      </dgm:t>
    </dgm:pt>
    <dgm:pt modelId="{C2494338-CF1C-4CF4-86C0-D059E28D444C}" type="parTrans" cxnId="{67602AD6-F061-4A0D-869A-87D4BDC7C948}">
      <dgm:prSet/>
      <dgm:spPr>
        <a:ln w="28575"/>
      </dgm:spPr>
      <dgm:t>
        <a:bodyPr/>
        <a:lstStyle/>
        <a:p>
          <a:endParaRPr lang="zh-CN" altLang="en-US"/>
        </a:p>
      </dgm:t>
    </dgm:pt>
    <dgm:pt modelId="{C0492F5C-B55C-4B81-8EA5-0AD96CA36369}" type="sibTrans" cxnId="{67602AD6-F061-4A0D-869A-87D4BDC7C948}">
      <dgm:prSet/>
      <dgm:spPr/>
      <dgm:t>
        <a:bodyPr/>
        <a:lstStyle/>
        <a:p>
          <a:endParaRPr lang="zh-CN" altLang="en-US"/>
        </a:p>
      </dgm:t>
    </dgm:pt>
    <dgm:pt modelId="{B22B5B53-5C4A-48FF-B486-07E0F4B1F70A}">
      <dgm:prSet phldrT="[文本]" custT="1"/>
      <dgm:spPr/>
      <dgm:t>
        <a:bodyPr/>
        <a:lstStyle/>
        <a:p>
          <a:r>
            <a:rPr lang="zh-CN" altLang="en-US" sz="2000" dirty="0" smtClean="0"/>
            <a:t>相似性关系</a:t>
          </a:r>
          <a:endParaRPr lang="zh-CN" altLang="en-US" sz="2000" dirty="0"/>
        </a:p>
      </dgm:t>
    </dgm:pt>
    <dgm:pt modelId="{5DD633E5-2EB2-4CDB-9D4B-97ECC38FABD5}" type="parTrans" cxnId="{86979C58-6962-4900-B707-B711C7A16608}">
      <dgm:prSet/>
      <dgm:spPr>
        <a:ln w="28575"/>
      </dgm:spPr>
      <dgm:t>
        <a:bodyPr/>
        <a:lstStyle/>
        <a:p>
          <a:endParaRPr lang="zh-CN" altLang="en-US"/>
        </a:p>
      </dgm:t>
    </dgm:pt>
    <dgm:pt modelId="{301A7BD3-D8EC-4AAC-9A93-442EDA8CEDD9}" type="sibTrans" cxnId="{86979C58-6962-4900-B707-B711C7A16608}">
      <dgm:prSet/>
      <dgm:spPr/>
      <dgm:t>
        <a:bodyPr/>
        <a:lstStyle/>
        <a:p>
          <a:endParaRPr lang="zh-CN" altLang="en-US"/>
        </a:p>
      </dgm:t>
    </dgm:pt>
    <dgm:pt modelId="{51D7E826-8063-4DF7-84DC-43A2965F5C00}">
      <dgm:prSet phldrT="[文本]" custT="1"/>
      <dgm:spPr/>
      <dgm:t>
        <a:bodyPr/>
        <a:lstStyle/>
        <a:p>
          <a:r>
            <a:rPr lang="zh-CN" altLang="en-US" sz="2000" dirty="0" smtClean="0"/>
            <a:t>多类别连接</a:t>
          </a:r>
          <a:endParaRPr lang="zh-CN" altLang="en-US" sz="2000" dirty="0"/>
        </a:p>
      </dgm:t>
    </dgm:pt>
    <dgm:pt modelId="{480DF8D7-199D-430B-905E-188A3027B5CD}" type="parTrans" cxnId="{0268CB90-053A-4CBB-9F69-DC03C0E33AE8}">
      <dgm:prSet/>
      <dgm:spPr>
        <a:ln w="28575"/>
      </dgm:spPr>
      <dgm:t>
        <a:bodyPr/>
        <a:lstStyle/>
        <a:p>
          <a:endParaRPr lang="zh-CN" altLang="en-US"/>
        </a:p>
      </dgm:t>
    </dgm:pt>
    <dgm:pt modelId="{6F7E9D0D-1B34-48E0-87DF-95EDC5525CE3}" type="sibTrans" cxnId="{0268CB90-053A-4CBB-9F69-DC03C0E33AE8}">
      <dgm:prSet/>
      <dgm:spPr/>
      <dgm:t>
        <a:bodyPr/>
        <a:lstStyle/>
        <a:p>
          <a:endParaRPr lang="zh-CN" altLang="en-US"/>
        </a:p>
      </dgm:t>
    </dgm:pt>
    <dgm:pt modelId="{0C4865A7-9131-4A57-8E66-620BB428B2CD}" type="pres">
      <dgm:prSet presAssocID="{38A2ADCE-5B06-4640-9DA5-C02938BD3C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101936-44C3-49CD-9F6D-B23812255341}" type="pres">
      <dgm:prSet presAssocID="{04DBC4A8-0475-42AA-8612-18528AEB07EB}" presName="hierRoot1" presStyleCnt="0">
        <dgm:presLayoutVars>
          <dgm:hierBranch val="init"/>
        </dgm:presLayoutVars>
      </dgm:prSet>
      <dgm:spPr/>
    </dgm:pt>
    <dgm:pt modelId="{2D967B5E-DDD8-448F-AAC4-563FFF68CF3C}" type="pres">
      <dgm:prSet presAssocID="{04DBC4A8-0475-42AA-8612-18528AEB07EB}" presName="rootComposite1" presStyleCnt="0"/>
      <dgm:spPr/>
    </dgm:pt>
    <dgm:pt modelId="{46EA07E0-7485-4F16-97E7-1D5598145C7B}" type="pres">
      <dgm:prSet presAssocID="{04DBC4A8-0475-42AA-8612-18528AEB07EB}" presName="rootText1" presStyleLbl="node0" presStyleIdx="0" presStyleCnt="1" custLinFactNeighborY="1351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3CAE36D2-0ED1-4A5C-BB59-06928B4576FF}" type="pres">
      <dgm:prSet presAssocID="{04DBC4A8-0475-42AA-8612-18528AEB07EB}" presName="rootConnector1" presStyleLbl="node1" presStyleIdx="0" presStyleCnt="0"/>
      <dgm:spPr/>
    </dgm:pt>
    <dgm:pt modelId="{141F684F-DC62-4ADD-A57E-810B90869239}" type="pres">
      <dgm:prSet presAssocID="{04DBC4A8-0475-42AA-8612-18528AEB07EB}" presName="hierChild2" presStyleCnt="0"/>
      <dgm:spPr/>
    </dgm:pt>
    <dgm:pt modelId="{A30DAB95-5AE3-4508-99B7-C619B7915125}" type="pres">
      <dgm:prSet presAssocID="{C2494338-CF1C-4CF4-86C0-D059E28D444C}" presName="Name64" presStyleLbl="parChTrans1D2" presStyleIdx="0" presStyleCnt="3"/>
      <dgm:spPr/>
    </dgm:pt>
    <dgm:pt modelId="{6B84E1AF-9BA9-40C2-B3FD-4EADC567E2A6}" type="pres">
      <dgm:prSet presAssocID="{20124B83-9564-42B3-BBF0-A4B0A727D6C5}" presName="hierRoot2" presStyleCnt="0">
        <dgm:presLayoutVars>
          <dgm:hierBranch val="init"/>
        </dgm:presLayoutVars>
      </dgm:prSet>
      <dgm:spPr/>
    </dgm:pt>
    <dgm:pt modelId="{6BB0F71D-BDA4-4433-84FA-EC84E56E0085}" type="pres">
      <dgm:prSet presAssocID="{20124B83-9564-42B3-BBF0-A4B0A727D6C5}" presName="rootComposite" presStyleCnt="0"/>
      <dgm:spPr/>
    </dgm:pt>
    <dgm:pt modelId="{DB3E9B22-B78D-40C0-AB9F-EFD31698ED88}" type="pres">
      <dgm:prSet presAssocID="{20124B83-9564-42B3-BBF0-A4B0A727D6C5}" presName="rootText" presStyleLbl="node2" presStyleIdx="0" presStyleCnt="3" custLinFactY="-41687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FDAA9B64-7687-4EA1-8F2B-640811412767}" type="pres">
      <dgm:prSet presAssocID="{20124B83-9564-42B3-BBF0-A4B0A727D6C5}" presName="rootConnector" presStyleLbl="node2" presStyleIdx="0" presStyleCnt="3"/>
      <dgm:spPr/>
    </dgm:pt>
    <dgm:pt modelId="{9BB3B947-BFCF-4F0E-8DB2-A6D711739583}" type="pres">
      <dgm:prSet presAssocID="{20124B83-9564-42B3-BBF0-A4B0A727D6C5}" presName="hierChild4" presStyleCnt="0"/>
      <dgm:spPr/>
    </dgm:pt>
    <dgm:pt modelId="{264DF8D7-4AA7-45C6-BF6E-0594C4E4C376}" type="pres">
      <dgm:prSet presAssocID="{20124B83-9564-42B3-BBF0-A4B0A727D6C5}" presName="hierChild5" presStyleCnt="0"/>
      <dgm:spPr/>
    </dgm:pt>
    <dgm:pt modelId="{B2E5BFA3-6700-43BD-BBAA-69AB740BB47A}" type="pres">
      <dgm:prSet presAssocID="{5DD633E5-2EB2-4CDB-9D4B-97ECC38FABD5}" presName="Name64" presStyleLbl="parChTrans1D2" presStyleIdx="1" presStyleCnt="3"/>
      <dgm:spPr/>
    </dgm:pt>
    <dgm:pt modelId="{4BC0C310-717C-4CA6-8E72-37343126A921}" type="pres">
      <dgm:prSet presAssocID="{B22B5B53-5C4A-48FF-B486-07E0F4B1F70A}" presName="hierRoot2" presStyleCnt="0">
        <dgm:presLayoutVars>
          <dgm:hierBranch val="init"/>
        </dgm:presLayoutVars>
      </dgm:prSet>
      <dgm:spPr/>
    </dgm:pt>
    <dgm:pt modelId="{7049EE25-9BFF-4F50-A0C8-83A3B0AAEF68}" type="pres">
      <dgm:prSet presAssocID="{B22B5B53-5C4A-48FF-B486-07E0F4B1F70A}" presName="rootComposite" presStyleCnt="0"/>
      <dgm:spPr/>
    </dgm:pt>
    <dgm:pt modelId="{BD5063FD-B21C-4360-A47C-517798F0F4D8}" type="pres">
      <dgm:prSet presAssocID="{B22B5B53-5C4A-48FF-B486-07E0F4B1F70A}" presName="rootText" presStyleLbl="node2" presStyleIdx="1" presStyleCnt="3" custLinFactNeighborY="12977">
        <dgm:presLayoutVars>
          <dgm:chPref val="3"/>
        </dgm:presLayoutVars>
      </dgm:prSet>
      <dgm:spPr>
        <a:prstGeom prst="roundRect">
          <a:avLst/>
        </a:prstGeom>
      </dgm:spPr>
    </dgm:pt>
    <dgm:pt modelId="{87216B51-7F96-4876-9791-3026E61CC541}" type="pres">
      <dgm:prSet presAssocID="{B22B5B53-5C4A-48FF-B486-07E0F4B1F70A}" presName="rootConnector" presStyleLbl="node2" presStyleIdx="1" presStyleCnt="3"/>
      <dgm:spPr/>
    </dgm:pt>
    <dgm:pt modelId="{23CE7F3D-7D34-47FE-A9E0-3BBE687AA8C1}" type="pres">
      <dgm:prSet presAssocID="{B22B5B53-5C4A-48FF-B486-07E0F4B1F70A}" presName="hierChild4" presStyleCnt="0"/>
      <dgm:spPr/>
    </dgm:pt>
    <dgm:pt modelId="{B15E2296-0488-4B34-A372-1EB4EB3ABFBB}" type="pres">
      <dgm:prSet presAssocID="{B22B5B53-5C4A-48FF-B486-07E0F4B1F70A}" presName="hierChild5" presStyleCnt="0"/>
      <dgm:spPr/>
    </dgm:pt>
    <dgm:pt modelId="{8A33C49C-83BB-4602-AA4F-D5767F104DDC}" type="pres">
      <dgm:prSet presAssocID="{480DF8D7-199D-430B-905E-188A3027B5C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902F6F4D-6DD8-469B-9F0A-90C6C6CE23D8}" type="pres">
      <dgm:prSet presAssocID="{51D7E826-8063-4DF7-84DC-43A2965F5C00}" presName="hierRoot2" presStyleCnt="0">
        <dgm:presLayoutVars>
          <dgm:hierBranch val="init"/>
        </dgm:presLayoutVars>
      </dgm:prSet>
      <dgm:spPr/>
    </dgm:pt>
    <dgm:pt modelId="{79BFD9EF-FE0B-4AA4-B32E-47C85420390B}" type="pres">
      <dgm:prSet presAssocID="{51D7E826-8063-4DF7-84DC-43A2965F5C00}" presName="rootComposite" presStyleCnt="0"/>
      <dgm:spPr/>
    </dgm:pt>
    <dgm:pt modelId="{9262EBD3-477A-4D8A-9979-B62D163CEC17}" type="pres">
      <dgm:prSet presAssocID="{51D7E826-8063-4DF7-84DC-43A2965F5C00}" presName="rootText" presStyleLbl="node2" presStyleIdx="2" presStyleCnt="3" custLinFactY="100000" custLinFactNeighborY="114647">
        <dgm:presLayoutVars>
          <dgm:chPref val="3"/>
        </dgm:presLayoutVars>
      </dgm:prSet>
      <dgm:spPr>
        <a:prstGeom prst="roundRect">
          <a:avLst/>
        </a:prstGeom>
      </dgm:spPr>
    </dgm:pt>
    <dgm:pt modelId="{30AB1501-49B6-4C66-8731-330562EE0B50}" type="pres">
      <dgm:prSet presAssocID="{51D7E826-8063-4DF7-84DC-43A2965F5C00}" presName="rootConnector" presStyleLbl="node2" presStyleIdx="2" presStyleCnt="3"/>
      <dgm:spPr/>
    </dgm:pt>
    <dgm:pt modelId="{68E6267E-FD69-458A-A73A-11F58A8F4C7B}" type="pres">
      <dgm:prSet presAssocID="{51D7E826-8063-4DF7-84DC-43A2965F5C00}" presName="hierChild4" presStyleCnt="0"/>
      <dgm:spPr/>
    </dgm:pt>
    <dgm:pt modelId="{11719A6E-8A83-4E2D-9872-5CB019C2F598}" type="pres">
      <dgm:prSet presAssocID="{51D7E826-8063-4DF7-84DC-43A2965F5C00}" presName="hierChild5" presStyleCnt="0"/>
      <dgm:spPr/>
    </dgm:pt>
    <dgm:pt modelId="{A7DA5730-5A6D-481F-B4E1-5830FAA6CACE}" type="pres">
      <dgm:prSet presAssocID="{04DBC4A8-0475-42AA-8612-18528AEB07EB}" presName="hierChild3" presStyleCnt="0"/>
      <dgm:spPr/>
    </dgm:pt>
  </dgm:ptLst>
  <dgm:cxnLst>
    <dgm:cxn modelId="{5A785C75-45C4-4A67-8998-9F98B10F0095}" type="presOf" srcId="{5DD633E5-2EB2-4CDB-9D4B-97ECC38FABD5}" destId="{B2E5BFA3-6700-43BD-BBAA-69AB740BB47A}" srcOrd="0" destOrd="0" presId="urn:microsoft.com/office/officeart/2009/3/layout/HorizontalOrganizationChart"/>
    <dgm:cxn modelId="{956FFB88-A478-4414-AD22-505BBDA1137D}" type="presOf" srcId="{20124B83-9564-42B3-BBF0-A4B0A727D6C5}" destId="{DB3E9B22-B78D-40C0-AB9F-EFD31698ED88}" srcOrd="0" destOrd="0" presId="urn:microsoft.com/office/officeart/2009/3/layout/HorizontalOrganizationChart"/>
    <dgm:cxn modelId="{7C675F18-5BFA-4691-AC6C-BF7DFC5EFBC3}" type="presOf" srcId="{480DF8D7-199D-430B-905E-188A3027B5CD}" destId="{8A33C49C-83BB-4602-AA4F-D5767F104DDC}" srcOrd="0" destOrd="0" presId="urn:microsoft.com/office/officeart/2009/3/layout/HorizontalOrganizationChart"/>
    <dgm:cxn modelId="{8C94182B-BBC2-471D-A1F6-13E1F345BBE5}" type="presOf" srcId="{20124B83-9564-42B3-BBF0-A4B0A727D6C5}" destId="{FDAA9B64-7687-4EA1-8F2B-640811412767}" srcOrd="1" destOrd="0" presId="urn:microsoft.com/office/officeart/2009/3/layout/HorizontalOrganizationChart"/>
    <dgm:cxn modelId="{D22B879E-D0CE-4732-8048-A6EB9764C71A}" type="presOf" srcId="{38A2ADCE-5B06-4640-9DA5-C02938BD3C35}" destId="{0C4865A7-9131-4A57-8E66-620BB428B2CD}" srcOrd="0" destOrd="0" presId="urn:microsoft.com/office/officeart/2009/3/layout/HorizontalOrganizationChart"/>
    <dgm:cxn modelId="{D22D554D-2188-4AE7-BC4B-6A162DAFE65D}" type="presOf" srcId="{C2494338-CF1C-4CF4-86C0-D059E28D444C}" destId="{A30DAB95-5AE3-4508-99B7-C619B7915125}" srcOrd="0" destOrd="0" presId="urn:microsoft.com/office/officeart/2009/3/layout/HorizontalOrganizationChart"/>
    <dgm:cxn modelId="{ABAFD00F-F8B4-41E6-84A5-F5561E43B335}" srcId="{38A2ADCE-5B06-4640-9DA5-C02938BD3C35}" destId="{04DBC4A8-0475-42AA-8612-18528AEB07EB}" srcOrd="0" destOrd="0" parTransId="{4AF82B2A-827D-49E8-8703-97F0912B2289}" sibTransId="{17892AAD-AE62-4CA6-B36B-B076DB7DF083}"/>
    <dgm:cxn modelId="{E9D9302B-3FE6-49B8-9659-738ABF42C6F4}" type="presOf" srcId="{B22B5B53-5C4A-48FF-B486-07E0F4B1F70A}" destId="{87216B51-7F96-4876-9791-3026E61CC541}" srcOrd="1" destOrd="0" presId="urn:microsoft.com/office/officeart/2009/3/layout/HorizontalOrganizationChart"/>
    <dgm:cxn modelId="{7BC48B81-3B17-424F-9E3F-3003629A7847}" type="presOf" srcId="{B22B5B53-5C4A-48FF-B486-07E0F4B1F70A}" destId="{BD5063FD-B21C-4360-A47C-517798F0F4D8}" srcOrd="0" destOrd="0" presId="urn:microsoft.com/office/officeart/2009/3/layout/HorizontalOrganizationChart"/>
    <dgm:cxn modelId="{A3F4D0A1-EB53-422D-929E-D65D6BD88D58}" type="presOf" srcId="{04DBC4A8-0475-42AA-8612-18528AEB07EB}" destId="{3CAE36D2-0ED1-4A5C-BB59-06928B4576FF}" srcOrd="1" destOrd="0" presId="urn:microsoft.com/office/officeart/2009/3/layout/HorizontalOrganizationChart"/>
    <dgm:cxn modelId="{0268CB90-053A-4CBB-9F69-DC03C0E33AE8}" srcId="{04DBC4A8-0475-42AA-8612-18528AEB07EB}" destId="{51D7E826-8063-4DF7-84DC-43A2965F5C00}" srcOrd="2" destOrd="0" parTransId="{480DF8D7-199D-430B-905E-188A3027B5CD}" sibTransId="{6F7E9D0D-1B34-48E0-87DF-95EDC5525CE3}"/>
    <dgm:cxn modelId="{86979C58-6962-4900-B707-B711C7A16608}" srcId="{04DBC4A8-0475-42AA-8612-18528AEB07EB}" destId="{B22B5B53-5C4A-48FF-B486-07E0F4B1F70A}" srcOrd="1" destOrd="0" parTransId="{5DD633E5-2EB2-4CDB-9D4B-97ECC38FABD5}" sibTransId="{301A7BD3-D8EC-4AAC-9A93-442EDA8CEDD9}"/>
    <dgm:cxn modelId="{D91BCAF5-C022-4ED7-80FB-F586C718237E}" type="presOf" srcId="{51D7E826-8063-4DF7-84DC-43A2965F5C00}" destId="{9262EBD3-477A-4D8A-9979-B62D163CEC17}" srcOrd="0" destOrd="0" presId="urn:microsoft.com/office/officeart/2009/3/layout/HorizontalOrganizationChart"/>
    <dgm:cxn modelId="{67602AD6-F061-4A0D-869A-87D4BDC7C948}" srcId="{04DBC4A8-0475-42AA-8612-18528AEB07EB}" destId="{20124B83-9564-42B3-BBF0-A4B0A727D6C5}" srcOrd="0" destOrd="0" parTransId="{C2494338-CF1C-4CF4-86C0-D059E28D444C}" sibTransId="{C0492F5C-B55C-4B81-8EA5-0AD96CA36369}"/>
    <dgm:cxn modelId="{5204AC30-C27E-4F14-BFAE-3DBE33D28B93}" type="presOf" srcId="{51D7E826-8063-4DF7-84DC-43A2965F5C00}" destId="{30AB1501-49B6-4C66-8731-330562EE0B50}" srcOrd="1" destOrd="0" presId="urn:microsoft.com/office/officeart/2009/3/layout/HorizontalOrganizationChart"/>
    <dgm:cxn modelId="{7F424BF9-A621-4ECD-9BAA-65895B4FB86E}" type="presOf" srcId="{04DBC4A8-0475-42AA-8612-18528AEB07EB}" destId="{46EA07E0-7485-4F16-97E7-1D5598145C7B}" srcOrd="0" destOrd="0" presId="urn:microsoft.com/office/officeart/2009/3/layout/HorizontalOrganizationChart"/>
    <dgm:cxn modelId="{418B4030-24CC-4DF5-8513-3FC410872E8B}" type="presParOf" srcId="{0C4865A7-9131-4A57-8E66-620BB428B2CD}" destId="{E0101936-44C3-49CD-9F6D-B23812255341}" srcOrd="0" destOrd="0" presId="urn:microsoft.com/office/officeart/2009/3/layout/HorizontalOrganizationChart"/>
    <dgm:cxn modelId="{142EB520-FB62-4F62-98DA-42B80AC72739}" type="presParOf" srcId="{E0101936-44C3-49CD-9F6D-B23812255341}" destId="{2D967B5E-DDD8-448F-AAC4-563FFF68CF3C}" srcOrd="0" destOrd="0" presId="urn:microsoft.com/office/officeart/2009/3/layout/HorizontalOrganizationChart"/>
    <dgm:cxn modelId="{2E0EDDB8-4881-4C06-8522-E19B41784D50}" type="presParOf" srcId="{2D967B5E-DDD8-448F-AAC4-563FFF68CF3C}" destId="{46EA07E0-7485-4F16-97E7-1D5598145C7B}" srcOrd="0" destOrd="0" presId="urn:microsoft.com/office/officeart/2009/3/layout/HorizontalOrganizationChart"/>
    <dgm:cxn modelId="{A4A0618C-CEB6-4078-BDB5-556A9242558C}" type="presParOf" srcId="{2D967B5E-DDD8-448F-AAC4-563FFF68CF3C}" destId="{3CAE36D2-0ED1-4A5C-BB59-06928B4576FF}" srcOrd="1" destOrd="0" presId="urn:microsoft.com/office/officeart/2009/3/layout/HorizontalOrganizationChart"/>
    <dgm:cxn modelId="{387D6799-FA5C-483F-B6D3-AA8B8FDB5BD9}" type="presParOf" srcId="{E0101936-44C3-49CD-9F6D-B23812255341}" destId="{141F684F-DC62-4ADD-A57E-810B90869239}" srcOrd="1" destOrd="0" presId="urn:microsoft.com/office/officeart/2009/3/layout/HorizontalOrganizationChart"/>
    <dgm:cxn modelId="{D1D9F1E8-A727-4070-924A-A41C9A0B4092}" type="presParOf" srcId="{141F684F-DC62-4ADD-A57E-810B90869239}" destId="{A30DAB95-5AE3-4508-99B7-C619B7915125}" srcOrd="0" destOrd="0" presId="urn:microsoft.com/office/officeart/2009/3/layout/HorizontalOrganizationChart"/>
    <dgm:cxn modelId="{37BCB770-CBFD-41F8-BE90-9EA7EB66C459}" type="presParOf" srcId="{141F684F-DC62-4ADD-A57E-810B90869239}" destId="{6B84E1AF-9BA9-40C2-B3FD-4EADC567E2A6}" srcOrd="1" destOrd="0" presId="urn:microsoft.com/office/officeart/2009/3/layout/HorizontalOrganizationChart"/>
    <dgm:cxn modelId="{684369F2-A16A-417B-909D-6218CD81F984}" type="presParOf" srcId="{6B84E1AF-9BA9-40C2-B3FD-4EADC567E2A6}" destId="{6BB0F71D-BDA4-4433-84FA-EC84E56E0085}" srcOrd="0" destOrd="0" presId="urn:microsoft.com/office/officeart/2009/3/layout/HorizontalOrganizationChart"/>
    <dgm:cxn modelId="{E28C40FA-3585-4AC9-A7F5-5577D7D27BB5}" type="presParOf" srcId="{6BB0F71D-BDA4-4433-84FA-EC84E56E0085}" destId="{DB3E9B22-B78D-40C0-AB9F-EFD31698ED88}" srcOrd="0" destOrd="0" presId="urn:microsoft.com/office/officeart/2009/3/layout/HorizontalOrganizationChart"/>
    <dgm:cxn modelId="{C27F7DDF-C704-4F9B-8F55-279A5397609E}" type="presParOf" srcId="{6BB0F71D-BDA4-4433-84FA-EC84E56E0085}" destId="{FDAA9B64-7687-4EA1-8F2B-640811412767}" srcOrd="1" destOrd="0" presId="urn:microsoft.com/office/officeart/2009/3/layout/HorizontalOrganizationChart"/>
    <dgm:cxn modelId="{9A5FBD7A-D633-4F2F-A27E-9A2AB6924983}" type="presParOf" srcId="{6B84E1AF-9BA9-40C2-B3FD-4EADC567E2A6}" destId="{9BB3B947-BFCF-4F0E-8DB2-A6D711739583}" srcOrd="1" destOrd="0" presId="urn:microsoft.com/office/officeart/2009/3/layout/HorizontalOrganizationChart"/>
    <dgm:cxn modelId="{44CB00C8-B191-41D4-8369-3128C2C06415}" type="presParOf" srcId="{6B84E1AF-9BA9-40C2-B3FD-4EADC567E2A6}" destId="{264DF8D7-4AA7-45C6-BF6E-0594C4E4C376}" srcOrd="2" destOrd="0" presId="urn:microsoft.com/office/officeart/2009/3/layout/HorizontalOrganizationChart"/>
    <dgm:cxn modelId="{7C57FF10-17E7-435F-BF2D-9A0A2DEE7FB8}" type="presParOf" srcId="{141F684F-DC62-4ADD-A57E-810B90869239}" destId="{B2E5BFA3-6700-43BD-BBAA-69AB740BB47A}" srcOrd="2" destOrd="0" presId="urn:microsoft.com/office/officeart/2009/3/layout/HorizontalOrganizationChart"/>
    <dgm:cxn modelId="{222F4A2C-F605-4DDA-AC20-E017BD92F883}" type="presParOf" srcId="{141F684F-DC62-4ADD-A57E-810B90869239}" destId="{4BC0C310-717C-4CA6-8E72-37343126A921}" srcOrd="3" destOrd="0" presId="urn:microsoft.com/office/officeart/2009/3/layout/HorizontalOrganizationChart"/>
    <dgm:cxn modelId="{B3CA8A9A-F17A-482D-8379-941B99259ECE}" type="presParOf" srcId="{4BC0C310-717C-4CA6-8E72-37343126A921}" destId="{7049EE25-9BFF-4F50-A0C8-83A3B0AAEF68}" srcOrd="0" destOrd="0" presId="urn:microsoft.com/office/officeart/2009/3/layout/HorizontalOrganizationChart"/>
    <dgm:cxn modelId="{E27BD737-0570-4A4E-AF1D-F61453238660}" type="presParOf" srcId="{7049EE25-9BFF-4F50-A0C8-83A3B0AAEF68}" destId="{BD5063FD-B21C-4360-A47C-517798F0F4D8}" srcOrd="0" destOrd="0" presId="urn:microsoft.com/office/officeart/2009/3/layout/HorizontalOrganizationChart"/>
    <dgm:cxn modelId="{D463C9CE-F89B-4D4E-BB7D-89A3C2323ECE}" type="presParOf" srcId="{7049EE25-9BFF-4F50-A0C8-83A3B0AAEF68}" destId="{87216B51-7F96-4876-9791-3026E61CC541}" srcOrd="1" destOrd="0" presId="urn:microsoft.com/office/officeart/2009/3/layout/HorizontalOrganizationChart"/>
    <dgm:cxn modelId="{EA36923B-420B-4FF4-A06D-7F28A88CF8E9}" type="presParOf" srcId="{4BC0C310-717C-4CA6-8E72-37343126A921}" destId="{23CE7F3D-7D34-47FE-A9E0-3BBE687AA8C1}" srcOrd="1" destOrd="0" presId="urn:microsoft.com/office/officeart/2009/3/layout/HorizontalOrganizationChart"/>
    <dgm:cxn modelId="{D5AEB431-09BC-4207-8B41-51921A87682C}" type="presParOf" srcId="{4BC0C310-717C-4CA6-8E72-37343126A921}" destId="{B15E2296-0488-4B34-A372-1EB4EB3ABFBB}" srcOrd="2" destOrd="0" presId="urn:microsoft.com/office/officeart/2009/3/layout/HorizontalOrganizationChart"/>
    <dgm:cxn modelId="{C39F1AEA-1227-4A57-99BB-6BDC345E377B}" type="presParOf" srcId="{141F684F-DC62-4ADD-A57E-810B90869239}" destId="{8A33C49C-83BB-4602-AA4F-D5767F104DDC}" srcOrd="4" destOrd="0" presId="urn:microsoft.com/office/officeart/2009/3/layout/HorizontalOrganizationChart"/>
    <dgm:cxn modelId="{32A7A6E4-6703-4242-A929-C6B72A54E5E0}" type="presParOf" srcId="{141F684F-DC62-4ADD-A57E-810B90869239}" destId="{902F6F4D-6DD8-469B-9F0A-90C6C6CE23D8}" srcOrd="5" destOrd="0" presId="urn:microsoft.com/office/officeart/2009/3/layout/HorizontalOrganizationChart"/>
    <dgm:cxn modelId="{8F10D97D-9118-4257-8BAA-E825F2FC2AAC}" type="presParOf" srcId="{902F6F4D-6DD8-469B-9F0A-90C6C6CE23D8}" destId="{79BFD9EF-FE0B-4AA4-B32E-47C85420390B}" srcOrd="0" destOrd="0" presId="urn:microsoft.com/office/officeart/2009/3/layout/HorizontalOrganizationChart"/>
    <dgm:cxn modelId="{3EB5C6E8-0D0B-40BF-9BCA-8A42427DFC89}" type="presParOf" srcId="{79BFD9EF-FE0B-4AA4-B32E-47C85420390B}" destId="{9262EBD3-477A-4D8A-9979-B62D163CEC17}" srcOrd="0" destOrd="0" presId="urn:microsoft.com/office/officeart/2009/3/layout/HorizontalOrganizationChart"/>
    <dgm:cxn modelId="{2F2925C7-34AB-4BF1-B9F0-3924B23F9A43}" type="presParOf" srcId="{79BFD9EF-FE0B-4AA4-B32E-47C85420390B}" destId="{30AB1501-49B6-4C66-8731-330562EE0B50}" srcOrd="1" destOrd="0" presId="urn:microsoft.com/office/officeart/2009/3/layout/HorizontalOrganizationChart"/>
    <dgm:cxn modelId="{5226D5C0-7638-41C2-AF4C-E36681942C8E}" type="presParOf" srcId="{902F6F4D-6DD8-469B-9F0A-90C6C6CE23D8}" destId="{68E6267E-FD69-458A-A73A-11F58A8F4C7B}" srcOrd="1" destOrd="0" presId="urn:microsoft.com/office/officeart/2009/3/layout/HorizontalOrganizationChart"/>
    <dgm:cxn modelId="{10D4EB93-E797-467F-B844-1234093FF6B5}" type="presParOf" srcId="{902F6F4D-6DD8-469B-9F0A-90C6C6CE23D8}" destId="{11719A6E-8A83-4E2D-9872-5CB019C2F598}" srcOrd="2" destOrd="0" presId="urn:microsoft.com/office/officeart/2009/3/layout/HorizontalOrganizationChart"/>
    <dgm:cxn modelId="{30AF2E2E-AE34-46C6-A929-2FDADB0AD735}" type="presParOf" srcId="{E0101936-44C3-49CD-9F6D-B23812255341}" destId="{A7DA5730-5A6D-481F-B4E1-5830FAA6CAC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FB0D8E-5350-4B0F-84A8-EBF6566D1E7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B9B032E-08D3-4928-AE32-0A07AD5DB537}">
      <dgm:prSet phldrT="[文本]" custT="1"/>
      <dgm:spPr/>
      <dgm:t>
        <a:bodyPr/>
        <a:lstStyle/>
        <a:p>
          <a:r>
            <a:rPr lang="zh-CN" altLang="en-US" sz="2000" b="1" i="0" dirty="0" smtClean="0"/>
            <a:t>确定图结构下的相似性学习</a:t>
          </a:r>
          <a:endParaRPr lang="zh-CN" altLang="en-US" sz="2000" dirty="0"/>
        </a:p>
      </dgm:t>
    </dgm:pt>
    <dgm:pt modelId="{92A431A2-28F1-49A0-B113-63D8E5592A1D}" type="parTrans" cxnId="{A1B9F223-7753-4D0A-A5CA-8DB551E49168}">
      <dgm:prSet/>
      <dgm:spPr/>
      <dgm:t>
        <a:bodyPr/>
        <a:lstStyle/>
        <a:p>
          <a:endParaRPr lang="zh-CN" altLang="en-US"/>
        </a:p>
      </dgm:t>
    </dgm:pt>
    <dgm:pt modelId="{00A9C4C3-1C99-408A-BC94-477F4B5DF885}" type="sibTrans" cxnId="{A1B9F223-7753-4D0A-A5CA-8DB551E49168}">
      <dgm:prSet/>
      <dgm:spPr/>
      <dgm:t>
        <a:bodyPr/>
        <a:lstStyle/>
        <a:p>
          <a:endParaRPr lang="zh-CN" altLang="en-US"/>
        </a:p>
      </dgm:t>
    </dgm:pt>
    <dgm:pt modelId="{7B0A5471-D3A3-413F-9CC9-51DBD8917E58}">
      <dgm:prSet phldrT="[文本]" custT="1"/>
      <dgm:spPr/>
      <dgm:t>
        <a:bodyPr/>
        <a:lstStyle/>
        <a:p>
          <a:r>
            <a:rPr lang="zh-CN" altLang="en-US" sz="1800" smtClean="0"/>
            <a:t>图结构固定</a:t>
          </a:r>
          <a:r>
            <a:rPr lang="zh-CN" altLang="en-US" sz="1800" dirty="0" smtClean="0"/>
            <a:t>为稀疏图或完全图</a:t>
          </a:r>
          <a:endParaRPr lang="zh-CN" altLang="en-US" sz="1800" dirty="0"/>
        </a:p>
      </dgm:t>
    </dgm:pt>
    <dgm:pt modelId="{84F4E172-9A43-4B3D-B13D-D43F2DB6B0C2}" type="parTrans" cxnId="{B8115857-50E4-4BC4-9B11-4852B87316C5}">
      <dgm:prSet/>
      <dgm:spPr/>
      <dgm:t>
        <a:bodyPr/>
        <a:lstStyle/>
        <a:p>
          <a:endParaRPr lang="zh-CN" altLang="en-US"/>
        </a:p>
      </dgm:t>
    </dgm:pt>
    <dgm:pt modelId="{E947B351-C128-4E0B-929D-6433E5248EEE}" type="sibTrans" cxnId="{B8115857-50E4-4BC4-9B11-4852B87316C5}">
      <dgm:prSet/>
      <dgm:spPr/>
      <dgm:t>
        <a:bodyPr/>
        <a:lstStyle/>
        <a:p>
          <a:endParaRPr lang="zh-CN" altLang="en-US"/>
        </a:p>
      </dgm:t>
    </dgm:pt>
    <dgm:pt modelId="{37083B4C-0C2C-4D8C-9135-6C1A7EF00123}">
      <dgm:prSet phldrT="[文本]" custT="1"/>
      <dgm:spPr/>
      <dgm:t>
        <a:bodyPr/>
        <a:lstStyle/>
        <a:p>
          <a:r>
            <a:rPr lang="zh-CN" altLang="en-US" sz="2000" b="1" i="0" dirty="0" smtClean="0"/>
            <a:t>对已知图结构的调整</a:t>
          </a:r>
          <a:endParaRPr lang="zh-CN" altLang="en-US" sz="2000" dirty="0"/>
        </a:p>
      </dgm:t>
    </dgm:pt>
    <dgm:pt modelId="{DFC0258F-A564-4F04-9867-8B523E475C9C}" type="parTrans" cxnId="{F9BE347E-B6AA-4543-8AFA-33408725E87D}">
      <dgm:prSet/>
      <dgm:spPr/>
      <dgm:t>
        <a:bodyPr/>
        <a:lstStyle/>
        <a:p>
          <a:endParaRPr lang="zh-CN" altLang="en-US"/>
        </a:p>
      </dgm:t>
    </dgm:pt>
    <dgm:pt modelId="{7981078C-DAA1-4308-9688-1465D0C04635}" type="sibTrans" cxnId="{F9BE347E-B6AA-4543-8AFA-33408725E87D}">
      <dgm:prSet/>
      <dgm:spPr/>
      <dgm:t>
        <a:bodyPr/>
        <a:lstStyle/>
        <a:p>
          <a:endParaRPr lang="zh-CN" altLang="en-US"/>
        </a:p>
      </dgm:t>
    </dgm:pt>
    <dgm:pt modelId="{8D36BA1A-A9CC-409C-87E5-948243C21A09}">
      <dgm:prSet phldrT="[文本]" custT="1"/>
      <dgm:spPr/>
      <dgm:t>
        <a:bodyPr/>
        <a:lstStyle/>
        <a:p>
          <a:r>
            <a:rPr lang="zh-CN" altLang="en-US" sz="2000" b="1" i="0" dirty="0" smtClean="0"/>
            <a:t>图结构生成</a:t>
          </a:r>
          <a:endParaRPr lang="zh-CN" altLang="en-US" sz="2000" dirty="0"/>
        </a:p>
      </dgm:t>
    </dgm:pt>
    <dgm:pt modelId="{30A724D8-A78A-4476-ABF3-22C0E4FFD493}" type="parTrans" cxnId="{51C60C21-3B3E-4DE4-892E-E5C92E459D07}">
      <dgm:prSet/>
      <dgm:spPr/>
      <dgm:t>
        <a:bodyPr/>
        <a:lstStyle/>
        <a:p>
          <a:endParaRPr lang="zh-CN" altLang="en-US"/>
        </a:p>
      </dgm:t>
    </dgm:pt>
    <dgm:pt modelId="{2D621C4B-64D0-42A2-9ABC-6B3BB1B8BB2E}" type="sibTrans" cxnId="{51C60C21-3B3E-4DE4-892E-E5C92E459D07}">
      <dgm:prSet/>
      <dgm:spPr/>
      <dgm:t>
        <a:bodyPr/>
        <a:lstStyle/>
        <a:p>
          <a:endParaRPr lang="zh-CN" altLang="en-US"/>
        </a:p>
      </dgm:t>
    </dgm:pt>
    <dgm:pt modelId="{697E10EF-A08D-4A17-9EF3-5A2AFEB3E9DA}">
      <dgm:prSet phldrT="[文本]" custT="1"/>
      <dgm:spPr/>
      <dgm:t>
        <a:bodyPr/>
        <a:lstStyle/>
        <a:p>
          <a:r>
            <a:rPr lang="zh-CN" altLang="en-US" sz="1800" dirty="0" smtClean="0"/>
            <a:t>评估已知边和未知边的相似性并修改结构</a:t>
          </a:r>
          <a:endParaRPr lang="zh-CN" altLang="en-US" sz="1800" dirty="0"/>
        </a:p>
      </dgm:t>
    </dgm:pt>
    <dgm:pt modelId="{4C83B96E-9055-46F6-807F-4A72B68104B1}" type="parTrans" cxnId="{37BCFFBE-495C-48F2-A979-08A8E31AC8AF}">
      <dgm:prSet/>
      <dgm:spPr/>
      <dgm:t>
        <a:bodyPr/>
        <a:lstStyle/>
        <a:p>
          <a:endParaRPr lang="zh-CN" altLang="en-US"/>
        </a:p>
      </dgm:t>
    </dgm:pt>
    <dgm:pt modelId="{D6557226-DDAD-47A5-99CF-3BC03E52C8E8}" type="sibTrans" cxnId="{37BCFFBE-495C-48F2-A979-08A8E31AC8AF}">
      <dgm:prSet/>
      <dgm:spPr/>
      <dgm:t>
        <a:bodyPr/>
        <a:lstStyle/>
        <a:p>
          <a:endParaRPr lang="zh-CN" altLang="en-US"/>
        </a:p>
      </dgm:t>
    </dgm:pt>
    <dgm:pt modelId="{7F7EFE95-E928-4450-9706-4A7A4549C4B8}">
      <dgm:prSet phldrT="[文本]" custT="1"/>
      <dgm:spPr/>
      <dgm:t>
        <a:bodyPr/>
        <a:lstStyle/>
        <a:p>
          <a:r>
            <a:rPr lang="zh-CN" altLang="en-US" sz="1800" dirty="0" smtClean="0"/>
            <a:t>从空图开始生成</a:t>
          </a:r>
          <a:endParaRPr lang="zh-CN" altLang="en-US" sz="1800" dirty="0"/>
        </a:p>
      </dgm:t>
    </dgm:pt>
    <dgm:pt modelId="{6E148CA0-954D-4DCC-92D8-984830ED364A}" type="parTrans" cxnId="{C7FB0E0E-6810-416D-94DA-B5436F6FF168}">
      <dgm:prSet/>
      <dgm:spPr/>
      <dgm:t>
        <a:bodyPr/>
        <a:lstStyle/>
        <a:p>
          <a:endParaRPr lang="zh-CN" altLang="en-US"/>
        </a:p>
      </dgm:t>
    </dgm:pt>
    <dgm:pt modelId="{AC6B20BA-67C9-4894-9B42-D3AB118CE28A}" type="sibTrans" cxnId="{C7FB0E0E-6810-416D-94DA-B5436F6FF168}">
      <dgm:prSet/>
      <dgm:spPr/>
      <dgm:t>
        <a:bodyPr/>
        <a:lstStyle/>
        <a:p>
          <a:endParaRPr lang="zh-CN" altLang="en-US"/>
        </a:p>
      </dgm:t>
    </dgm:pt>
    <dgm:pt modelId="{A896956B-4CB8-4294-8C33-6725A89DE9CF}">
      <dgm:prSet phldrT="[文本]" custT="1"/>
      <dgm:spPr/>
      <dgm:t>
        <a:bodyPr/>
        <a:lstStyle/>
        <a:p>
          <a:r>
            <a:rPr lang="zh-CN" altLang="en-US" sz="1800" dirty="0" smtClean="0"/>
            <a:t>估计已知边的相似性</a:t>
          </a:r>
          <a:endParaRPr lang="zh-CN" altLang="en-US" sz="1800" dirty="0"/>
        </a:p>
      </dgm:t>
    </dgm:pt>
    <dgm:pt modelId="{0E4E7844-DB28-43DB-B52C-A454E239658A}" type="parTrans" cxnId="{3191221D-D88A-4512-843B-3BB8B6EE85DD}">
      <dgm:prSet/>
      <dgm:spPr/>
      <dgm:t>
        <a:bodyPr/>
        <a:lstStyle/>
        <a:p>
          <a:endParaRPr lang="zh-CN" altLang="en-US"/>
        </a:p>
      </dgm:t>
    </dgm:pt>
    <dgm:pt modelId="{D6BAD121-C0FE-4B7C-9E98-74DBC4E09290}" type="sibTrans" cxnId="{3191221D-D88A-4512-843B-3BB8B6EE85DD}">
      <dgm:prSet/>
      <dgm:spPr/>
      <dgm:t>
        <a:bodyPr/>
        <a:lstStyle/>
        <a:p>
          <a:endParaRPr lang="zh-CN" altLang="en-US"/>
        </a:p>
      </dgm:t>
    </dgm:pt>
    <dgm:pt modelId="{DE838786-C0D9-40B6-83B3-BB7260AED61E}">
      <dgm:prSet phldrT="[文本]" custT="1"/>
      <dgm:spPr/>
      <dgm:t>
        <a:bodyPr/>
        <a:lstStyle/>
        <a:p>
          <a:r>
            <a:rPr lang="zh-CN" altLang="en-US" sz="1800" dirty="0" smtClean="0"/>
            <a:t>已知稀疏或完全的图结构</a:t>
          </a:r>
          <a:endParaRPr lang="zh-CN" altLang="en-US" sz="1800" dirty="0"/>
        </a:p>
      </dgm:t>
    </dgm:pt>
    <dgm:pt modelId="{BE1ACED8-8B56-4B18-9095-EC19963CF99E}" type="parTrans" cxnId="{9A3369FC-1039-4963-B00E-F69A6E0AB365}">
      <dgm:prSet/>
      <dgm:spPr/>
      <dgm:t>
        <a:bodyPr/>
        <a:lstStyle/>
        <a:p>
          <a:endParaRPr lang="zh-CN" altLang="en-US"/>
        </a:p>
      </dgm:t>
    </dgm:pt>
    <dgm:pt modelId="{85E5F30B-4C75-4FEC-BD83-63869A9188DB}" type="sibTrans" cxnId="{9A3369FC-1039-4963-B00E-F69A6E0AB365}">
      <dgm:prSet/>
      <dgm:spPr/>
      <dgm:t>
        <a:bodyPr/>
        <a:lstStyle/>
        <a:p>
          <a:endParaRPr lang="zh-CN" altLang="en-US"/>
        </a:p>
      </dgm:t>
    </dgm:pt>
    <dgm:pt modelId="{6249B949-EAFA-4948-AB50-51E993A4F2D9}">
      <dgm:prSet phldrT="[文本]" custT="1"/>
      <dgm:spPr/>
      <dgm:t>
        <a:bodyPr/>
        <a:lstStyle/>
        <a:p>
          <a:r>
            <a:rPr lang="en-US" altLang="zh-CN" sz="1800" dirty="0" smtClean="0"/>
            <a:t>Transformer</a:t>
          </a:r>
          <a:r>
            <a:rPr lang="zh-CN" altLang="en-US" sz="1800" dirty="0" smtClean="0"/>
            <a:t>、</a:t>
          </a:r>
          <a:r>
            <a:rPr lang="en-US" altLang="zh-CN" sz="1800" dirty="0" smtClean="0"/>
            <a:t>Sparse transformer</a:t>
          </a:r>
          <a:r>
            <a:rPr lang="zh-CN" altLang="en-US" sz="1800" dirty="0" smtClean="0"/>
            <a:t>、</a:t>
          </a:r>
          <a:r>
            <a:rPr lang="en-US" altLang="zh-CN" sz="1800" dirty="0" smtClean="0"/>
            <a:t>Non-local</a:t>
          </a:r>
          <a:r>
            <a:rPr lang="zh-CN" altLang="en-US" sz="1800" dirty="0" smtClean="0"/>
            <a:t>、</a:t>
          </a:r>
          <a:r>
            <a:rPr lang="en-US" altLang="zh-CN" sz="1800" dirty="0" smtClean="0"/>
            <a:t>GATs</a:t>
          </a:r>
          <a:r>
            <a:rPr lang="zh-CN" altLang="en-US" sz="1800" dirty="0" smtClean="0"/>
            <a:t>、</a:t>
          </a:r>
          <a:r>
            <a:rPr lang="en-US" altLang="zh-CN" sz="1800" dirty="0" smtClean="0"/>
            <a:t>SPN</a:t>
          </a:r>
          <a:r>
            <a:rPr lang="zh-CN" altLang="en-US" sz="1800" dirty="0" smtClean="0"/>
            <a:t>等</a:t>
          </a:r>
          <a:endParaRPr lang="zh-CN" altLang="en-US" sz="1800" dirty="0"/>
        </a:p>
      </dgm:t>
    </dgm:pt>
    <dgm:pt modelId="{DFE51AD6-608F-4323-9D07-DB0AE681FDC2}" type="parTrans" cxnId="{9F7F2FCA-77CF-4696-A91C-A70A163233BC}">
      <dgm:prSet/>
      <dgm:spPr/>
      <dgm:t>
        <a:bodyPr/>
        <a:lstStyle/>
        <a:p>
          <a:endParaRPr lang="zh-CN" altLang="en-US"/>
        </a:p>
      </dgm:t>
    </dgm:pt>
    <dgm:pt modelId="{F2CFE706-40E8-4B61-941A-2DC762E73717}" type="sibTrans" cxnId="{9F7F2FCA-77CF-4696-A91C-A70A163233BC}">
      <dgm:prSet/>
      <dgm:spPr/>
      <dgm:t>
        <a:bodyPr/>
        <a:lstStyle/>
        <a:p>
          <a:endParaRPr lang="zh-CN" altLang="en-US"/>
        </a:p>
      </dgm:t>
    </dgm:pt>
    <dgm:pt modelId="{422B0C44-4637-44B7-B8CC-2AE4AB1AB3E2}">
      <dgm:prSet phldrT="[文本]" custT="1"/>
      <dgm:spPr/>
      <dgm:t>
        <a:bodyPr/>
        <a:lstStyle/>
        <a:p>
          <a:r>
            <a:rPr lang="en-US" altLang="en-US" sz="1800" dirty="0" smtClean="0"/>
            <a:t>Dominant Neighborhoods</a:t>
          </a:r>
          <a:r>
            <a:rPr lang="zh-CN" altLang="en-US" sz="1800" dirty="0" smtClean="0"/>
            <a:t>、</a:t>
          </a:r>
          <a:r>
            <a:rPr lang="en-US" altLang="zh-CN" sz="1800" dirty="0" err="1" smtClean="0"/>
            <a:t>AffinityNet</a:t>
          </a:r>
          <a:r>
            <a:rPr lang="zh-CN" altLang="en-US" sz="1800" dirty="0" smtClean="0"/>
            <a:t>、</a:t>
          </a:r>
          <a:r>
            <a:rPr lang="en-US" altLang="en-US" sz="1800" dirty="0" smtClean="0"/>
            <a:t>Consensus-</a:t>
          </a:r>
          <a:r>
            <a:rPr lang="en-US" altLang="zh-CN" sz="1800" dirty="0" err="1" smtClean="0"/>
            <a:t>k</a:t>
          </a:r>
          <a:r>
            <a:rPr lang="en-US" altLang="en-US" sz="1800" dirty="0" err="1" smtClean="0"/>
            <a:t>NNs</a:t>
          </a:r>
          <a:r>
            <a:rPr lang="zh-CN" altLang="en-US" sz="1800" dirty="0" smtClean="0"/>
            <a:t>等</a:t>
          </a:r>
          <a:endParaRPr lang="zh-CN" altLang="en-US" sz="1800" dirty="0"/>
        </a:p>
      </dgm:t>
    </dgm:pt>
    <dgm:pt modelId="{3E4C32EE-FB31-4DB4-BE70-AA7B8193BD53}" type="parTrans" cxnId="{B3DF4C3D-7316-4541-BF8B-1508C0E32DBC}">
      <dgm:prSet/>
      <dgm:spPr/>
      <dgm:t>
        <a:bodyPr/>
        <a:lstStyle/>
        <a:p>
          <a:endParaRPr lang="zh-CN" altLang="en-US"/>
        </a:p>
      </dgm:t>
    </dgm:pt>
    <dgm:pt modelId="{A2AAAF95-2E22-4819-9A78-8B8306C3B5D4}" type="sibTrans" cxnId="{B3DF4C3D-7316-4541-BF8B-1508C0E32DBC}">
      <dgm:prSet/>
      <dgm:spPr/>
      <dgm:t>
        <a:bodyPr/>
        <a:lstStyle/>
        <a:p>
          <a:endParaRPr lang="zh-CN" altLang="en-US"/>
        </a:p>
      </dgm:t>
    </dgm:pt>
    <dgm:pt modelId="{C3640311-8037-4B88-8FC1-B8CB9BBC7F1C}">
      <dgm:prSet phldrT="[文本]" custT="1"/>
      <dgm:spPr/>
      <dgm:t>
        <a:bodyPr/>
        <a:lstStyle/>
        <a:p>
          <a:r>
            <a:rPr lang="zh-CN" altLang="en-US" sz="1800" dirty="0" smtClean="0"/>
            <a:t>考察任意可能边的相似性</a:t>
          </a:r>
          <a:endParaRPr lang="zh-CN" altLang="en-US" sz="1800" dirty="0"/>
        </a:p>
      </dgm:t>
    </dgm:pt>
    <dgm:pt modelId="{7C5601F7-0CDF-424B-8EF7-B718707CE924}" type="parTrans" cxnId="{DB9A264B-6C06-4113-9515-F4A08EBC262B}">
      <dgm:prSet/>
      <dgm:spPr/>
      <dgm:t>
        <a:bodyPr/>
        <a:lstStyle/>
        <a:p>
          <a:endParaRPr lang="zh-CN" altLang="en-US"/>
        </a:p>
      </dgm:t>
    </dgm:pt>
    <dgm:pt modelId="{29981ECB-AA5F-4409-AA0E-2353B92BE2B0}" type="sibTrans" cxnId="{DB9A264B-6C06-4113-9515-F4A08EBC262B}">
      <dgm:prSet/>
      <dgm:spPr/>
      <dgm:t>
        <a:bodyPr/>
        <a:lstStyle/>
        <a:p>
          <a:endParaRPr lang="zh-CN" altLang="en-US"/>
        </a:p>
      </dgm:t>
    </dgm:pt>
    <dgm:pt modelId="{67F1129A-B8A7-45BE-A392-D5A36D0812C0}">
      <dgm:prSet phldrT="[文本]" custT="1"/>
      <dgm:spPr/>
      <dgm:t>
        <a:bodyPr/>
        <a:lstStyle/>
        <a:p>
          <a:r>
            <a:rPr lang="en-US" altLang="en-US" sz="1800" dirty="0" err="1" smtClean="0"/>
            <a:t>MolGAN</a:t>
          </a:r>
          <a:r>
            <a:rPr lang="zh-CN" altLang="en-US" sz="1800" dirty="0" smtClean="0"/>
            <a:t>、</a:t>
          </a:r>
          <a:r>
            <a:rPr lang="en-US" altLang="en-US" sz="1800" dirty="0" err="1" smtClean="0"/>
            <a:t>GraphVAE</a:t>
          </a:r>
          <a:r>
            <a:rPr lang="zh-CN" altLang="en-US" sz="1800" dirty="0" smtClean="0"/>
            <a:t>等</a:t>
          </a:r>
          <a:endParaRPr lang="zh-CN" altLang="en-US" sz="1800" dirty="0"/>
        </a:p>
      </dgm:t>
    </dgm:pt>
    <dgm:pt modelId="{48B08F79-ABD0-4DFD-8D40-846223E2B8D2}" type="parTrans" cxnId="{A04CFA0B-4AD7-477E-8EA7-1AC55ABE3E4C}">
      <dgm:prSet/>
      <dgm:spPr/>
      <dgm:t>
        <a:bodyPr/>
        <a:lstStyle/>
        <a:p>
          <a:endParaRPr lang="zh-CN" altLang="en-US"/>
        </a:p>
      </dgm:t>
    </dgm:pt>
    <dgm:pt modelId="{2D25E26C-C442-4C7A-997E-C77EC23F0195}" type="sibTrans" cxnId="{A04CFA0B-4AD7-477E-8EA7-1AC55ABE3E4C}">
      <dgm:prSet/>
      <dgm:spPr/>
      <dgm:t>
        <a:bodyPr/>
        <a:lstStyle/>
        <a:p>
          <a:endParaRPr lang="zh-CN" altLang="en-US"/>
        </a:p>
      </dgm:t>
    </dgm:pt>
    <dgm:pt modelId="{3D1A0749-6A7A-4F75-84C2-0ED3B94306C9}" type="pres">
      <dgm:prSet presAssocID="{94FB0D8E-5350-4B0F-84A8-EBF6566D1E74}" presName="linear" presStyleCnt="0">
        <dgm:presLayoutVars>
          <dgm:dir/>
          <dgm:animLvl val="lvl"/>
          <dgm:resizeHandles val="exact"/>
        </dgm:presLayoutVars>
      </dgm:prSet>
      <dgm:spPr/>
    </dgm:pt>
    <dgm:pt modelId="{BCA7FAD6-8B8C-4A50-9490-DBC2706AC36B}" type="pres">
      <dgm:prSet presAssocID="{CB9B032E-08D3-4928-AE32-0A07AD5DB537}" presName="parentLin" presStyleCnt="0"/>
      <dgm:spPr/>
    </dgm:pt>
    <dgm:pt modelId="{2DF92F69-7305-40D7-8DC5-4C0FCBDC844C}" type="pres">
      <dgm:prSet presAssocID="{CB9B032E-08D3-4928-AE32-0A07AD5DB537}" presName="parentLeftMargin" presStyleLbl="node1" presStyleIdx="0" presStyleCnt="3"/>
      <dgm:spPr/>
    </dgm:pt>
    <dgm:pt modelId="{2103F25C-A495-4ACF-BB36-5033CB7E0D9D}" type="pres">
      <dgm:prSet presAssocID="{CB9B032E-08D3-4928-AE32-0A07AD5DB537}" presName="parentText" presStyleLbl="node1" presStyleIdx="0" presStyleCnt="3" custScaleY="8136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9A7AB2-7880-4F1A-AD1C-85456A7910BC}" type="pres">
      <dgm:prSet presAssocID="{CB9B032E-08D3-4928-AE32-0A07AD5DB537}" presName="negativeSpace" presStyleCnt="0"/>
      <dgm:spPr/>
    </dgm:pt>
    <dgm:pt modelId="{8F4566E3-A1D7-4A2A-86AF-19C3B76E6004}" type="pres">
      <dgm:prSet presAssocID="{CB9B032E-08D3-4928-AE32-0A07AD5DB53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20D115-AFB2-408D-A726-ED4952A26A74}" type="pres">
      <dgm:prSet presAssocID="{00A9C4C3-1C99-408A-BC94-477F4B5DF885}" presName="spaceBetweenRectangles" presStyleCnt="0"/>
      <dgm:spPr/>
    </dgm:pt>
    <dgm:pt modelId="{F6405E8E-5AB5-4343-ACC4-1D3BC652AF74}" type="pres">
      <dgm:prSet presAssocID="{37083B4C-0C2C-4D8C-9135-6C1A7EF00123}" presName="parentLin" presStyleCnt="0"/>
      <dgm:spPr/>
    </dgm:pt>
    <dgm:pt modelId="{E91A5A5A-06CB-4947-88C8-916022836958}" type="pres">
      <dgm:prSet presAssocID="{37083B4C-0C2C-4D8C-9135-6C1A7EF00123}" presName="parentLeftMargin" presStyleLbl="node1" presStyleIdx="0" presStyleCnt="3"/>
      <dgm:spPr/>
    </dgm:pt>
    <dgm:pt modelId="{72FDEDED-53B1-4299-BA9D-F35F52B37EF7}" type="pres">
      <dgm:prSet presAssocID="{37083B4C-0C2C-4D8C-9135-6C1A7EF00123}" presName="parentText" presStyleLbl="node1" presStyleIdx="1" presStyleCnt="3" custScaleY="8109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D09D6B-846D-400F-8DB6-498F72F1C601}" type="pres">
      <dgm:prSet presAssocID="{37083B4C-0C2C-4D8C-9135-6C1A7EF00123}" presName="negativeSpace" presStyleCnt="0"/>
      <dgm:spPr/>
    </dgm:pt>
    <dgm:pt modelId="{11725ECD-F8C6-43C4-BF58-23A8DD00F0E3}" type="pres">
      <dgm:prSet presAssocID="{37083B4C-0C2C-4D8C-9135-6C1A7EF0012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71F0F3-221C-4ADF-8FBE-4ED7C4AD4D31}" type="pres">
      <dgm:prSet presAssocID="{7981078C-DAA1-4308-9688-1465D0C04635}" presName="spaceBetweenRectangles" presStyleCnt="0"/>
      <dgm:spPr/>
    </dgm:pt>
    <dgm:pt modelId="{8E33C9BA-46C4-4CA6-A3FF-1AFA774A7DF8}" type="pres">
      <dgm:prSet presAssocID="{8D36BA1A-A9CC-409C-87E5-948243C21A09}" presName="parentLin" presStyleCnt="0"/>
      <dgm:spPr/>
    </dgm:pt>
    <dgm:pt modelId="{EED10123-D5A6-4D1A-B939-0AEF51641D0F}" type="pres">
      <dgm:prSet presAssocID="{8D36BA1A-A9CC-409C-87E5-948243C21A09}" presName="parentLeftMargin" presStyleLbl="node1" presStyleIdx="1" presStyleCnt="3"/>
      <dgm:spPr/>
    </dgm:pt>
    <dgm:pt modelId="{052A8DDE-C85E-465C-AD53-C2C031AE674C}" type="pres">
      <dgm:prSet presAssocID="{8D36BA1A-A9CC-409C-87E5-948243C21A09}" presName="parentText" presStyleLbl="node1" presStyleIdx="2" presStyleCnt="3" custScaleY="81283">
        <dgm:presLayoutVars>
          <dgm:chMax val="0"/>
          <dgm:bulletEnabled val="1"/>
        </dgm:presLayoutVars>
      </dgm:prSet>
      <dgm:spPr/>
    </dgm:pt>
    <dgm:pt modelId="{475BF50D-9D95-4421-BBA7-FD68B3C9032A}" type="pres">
      <dgm:prSet presAssocID="{8D36BA1A-A9CC-409C-87E5-948243C21A09}" presName="negativeSpace" presStyleCnt="0"/>
      <dgm:spPr/>
    </dgm:pt>
    <dgm:pt modelId="{C3B9B7DB-3E83-4B99-A35F-835F7E18A1DE}" type="pres">
      <dgm:prSet presAssocID="{8D36BA1A-A9CC-409C-87E5-948243C21A09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1AABD12-6774-4023-8D2B-A733DC9BDF9C}" type="presOf" srcId="{CB9B032E-08D3-4928-AE32-0A07AD5DB537}" destId="{2DF92F69-7305-40D7-8DC5-4C0FCBDC844C}" srcOrd="0" destOrd="0" presId="urn:microsoft.com/office/officeart/2005/8/layout/list1"/>
    <dgm:cxn modelId="{79F3C576-8026-4023-8C2C-DA5FA74F8263}" type="presOf" srcId="{94FB0D8E-5350-4B0F-84A8-EBF6566D1E74}" destId="{3D1A0749-6A7A-4F75-84C2-0ED3B94306C9}" srcOrd="0" destOrd="0" presId="urn:microsoft.com/office/officeart/2005/8/layout/list1"/>
    <dgm:cxn modelId="{DB9A264B-6C06-4113-9515-F4A08EBC262B}" srcId="{8D36BA1A-A9CC-409C-87E5-948243C21A09}" destId="{C3640311-8037-4B88-8FC1-B8CB9BBC7F1C}" srcOrd="1" destOrd="0" parTransId="{7C5601F7-0CDF-424B-8EF7-B718707CE924}" sibTransId="{29981ECB-AA5F-4409-AA0E-2353B92BE2B0}"/>
    <dgm:cxn modelId="{B081BB27-3B45-414C-AEF9-40A6E10655EA}" type="presOf" srcId="{7B0A5471-D3A3-413F-9CC9-51DBD8917E58}" destId="{8F4566E3-A1D7-4A2A-86AF-19C3B76E6004}" srcOrd="0" destOrd="0" presId="urn:microsoft.com/office/officeart/2005/8/layout/list1"/>
    <dgm:cxn modelId="{A04CFA0B-4AD7-477E-8EA7-1AC55ABE3E4C}" srcId="{8D36BA1A-A9CC-409C-87E5-948243C21A09}" destId="{67F1129A-B8A7-45BE-A392-D5A36D0812C0}" srcOrd="2" destOrd="0" parTransId="{48B08F79-ABD0-4DFD-8D40-846223E2B8D2}" sibTransId="{2D25E26C-C442-4C7A-997E-C77EC23F0195}"/>
    <dgm:cxn modelId="{3191221D-D88A-4512-843B-3BB8B6EE85DD}" srcId="{CB9B032E-08D3-4928-AE32-0A07AD5DB537}" destId="{A896956B-4CB8-4294-8C33-6725A89DE9CF}" srcOrd="1" destOrd="0" parTransId="{0E4E7844-DB28-43DB-B52C-A454E239658A}" sibTransId="{D6BAD121-C0FE-4B7C-9E98-74DBC4E09290}"/>
    <dgm:cxn modelId="{233F8A97-3CCA-4B4C-B465-1FCFEF109533}" type="presOf" srcId="{7F7EFE95-E928-4450-9706-4A7A4549C4B8}" destId="{C3B9B7DB-3E83-4B99-A35F-835F7E18A1DE}" srcOrd="0" destOrd="0" presId="urn:microsoft.com/office/officeart/2005/8/layout/list1"/>
    <dgm:cxn modelId="{ACA2B84A-0BD1-4075-9F03-1F3D2F10591E}" type="presOf" srcId="{8D36BA1A-A9CC-409C-87E5-948243C21A09}" destId="{EED10123-D5A6-4D1A-B939-0AEF51641D0F}" srcOrd="0" destOrd="0" presId="urn:microsoft.com/office/officeart/2005/8/layout/list1"/>
    <dgm:cxn modelId="{3FE0D4F6-A8A5-4F5B-9C18-C89A336275F8}" type="presOf" srcId="{37083B4C-0C2C-4D8C-9135-6C1A7EF00123}" destId="{E91A5A5A-06CB-4947-88C8-916022836958}" srcOrd="0" destOrd="0" presId="urn:microsoft.com/office/officeart/2005/8/layout/list1"/>
    <dgm:cxn modelId="{A1B9F223-7753-4D0A-A5CA-8DB551E49168}" srcId="{94FB0D8E-5350-4B0F-84A8-EBF6566D1E74}" destId="{CB9B032E-08D3-4928-AE32-0A07AD5DB537}" srcOrd="0" destOrd="0" parTransId="{92A431A2-28F1-49A0-B113-63D8E5592A1D}" sibTransId="{00A9C4C3-1C99-408A-BC94-477F4B5DF885}"/>
    <dgm:cxn modelId="{41830B99-A59C-4E54-9FD6-9F6A037E1709}" type="presOf" srcId="{67F1129A-B8A7-45BE-A392-D5A36D0812C0}" destId="{C3B9B7DB-3E83-4B99-A35F-835F7E18A1DE}" srcOrd="0" destOrd="2" presId="urn:microsoft.com/office/officeart/2005/8/layout/list1"/>
    <dgm:cxn modelId="{05BAE95D-BA2F-40A4-B633-7F4DE3222164}" type="presOf" srcId="{6249B949-EAFA-4948-AB50-51E993A4F2D9}" destId="{8F4566E3-A1D7-4A2A-86AF-19C3B76E6004}" srcOrd="0" destOrd="2" presId="urn:microsoft.com/office/officeart/2005/8/layout/list1"/>
    <dgm:cxn modelId="{FFB40C20-7003-4B6F-8DFB-7AEE9FCD1260}" type="presOf" srcId="{422B0C44-4637-44B7-B8CC-2AE4AB1AB3E2}" destId="{11725ECD-F8C6-43C4-BF58-23A8DD00F0E3}" srcOrd="0" destOrd="2" presId="urn:microsoft.com/office/officeart/2005/8/layout/list1"/>
    <dgm:cxn modelId="{B8115857-50E4-4BC4-9B11-4852B87316C5}" srcId="{CB9B032E-08D3-4928-AE32-0A07AD5DB537}" destId="{7B0A5471-D3A3-413F-9CC9-51DBD8917E58}" srcOrd="0" destOrd="0" parTransId="{84F4E172-9A43-4B3D-B13D-D43F2DB6B0C2}" sibTransId="{E947B351-C128-4E0B-929D-6433E5248EEE}"/>
    <dgm:cxn modelId="{7267EBE7-DDC7-47EB-9B17-292190CA566E}" type="presOf" srcId="{A896956B-4CB8-4294-8C33-6725A89DE9CF}" destId="{8F4566E3-A1D7-4A2A-86AF-19C3B76E6004}" srcOrd="0" destOrd="1" presId="urn:microsoft.com/office/officeart/2005/8/layout/list1"/>
    <dgm:cxn modelId="{253ED1D0-EF6C-4CF7-8CED-024E8BB36F1C}" type="presOf" srcId="{697E10EF-A08D-4A17-9EF3-5A2AFEB3E9DA}" destId="{11725ECD-F8C6-43C4-BF58-23A8DD00F0E3}" srcOrd="0" destOrd="1" presId="urn:microsoft.com/office/officeart/2005/8/layout/list1"/>
    <dgm:cxn modelId="{37BCFFBE-495C-48F2-A979-08A8E31AC8AF}" srcId="{37083B4C-0C2C-4D8C-9135-6C1A7EF00123}" destId="{697E10EF-A08D-4A17-9EF3-5A2AFEB3E9DA}" srcOrd="1" destOrd="0" parTransId="{4C83B96E-9055-46F6-807F-4A72B68104B1}" sibTransId="{D6557226-DDAD-47A5-99CF-3BC03E52C8E8}"/>
    <dgm:cxn modelId="{C7FB0E0E-6810-416D-94DA-B5436F6FF168}" srcId="{8D36BA1A-A9CC-409C-87E5-948243C21A09}" destId="{7F7EFE95-E928-4450-9706-4A7A4549C4B8}" srcOrd="0" destOrd="0" parTransId="{6E148CA0-954D-4DCC-92D8-984830ED364A}" sibTransId="{AC6B20BA-67C9-4894-9B42-D3AB118CE28A}"/>
    <dgm:cxn modelId="{9A3369FC-1039-4963-B00E-F69A6E0AB365}" srcId="{37083B4C-0C2C-4D8C-9135-6C1A7EF00123}" destId="{DE838786-C0D9-40B6-83B3-BB7260AED61E}" srcOrd="0" destOrd="0" parTransId="{BE1ACED8-8B56-4B18-9095-EC19963CF99E}" sibTransId="{85E5F30B-4C75-4FEC-BD83-63869A9188DB}"/>
    <dgm:cxn modelId="{9F7F2FCA-77CF-4696-A91C-A70A163233BC}" srcId="{CB9B032E-08D3-4928-AE32-0A07AD5DB537}" destId="{6249B949-EAFA-4948-AB50-51E993A4F2D9}" srcOrd="2" destOrd="0" parTransId="{DFE51AD6-608F-4323-9D07-DB0AE681FDC2}" sibTransId="{F2CFE706-40E8-4B61-941A-2DC762E73717}"/>
    <dgm:cxn modelId="{51C60C21-3B3E-4DE4-892E-E5C92E459D07}" srcId="{94FB0D8E-5350-4B0F-84A8-EBF6566D1E74}" destId="{8D36BA1A-A9CC-409C-87E5-948243C21A09}" srcOrd="2" destOrd="0" parTransId="{30A724D8-A78A-4476-ABF3-22C0E4FFD493}" sibTransId="{2D621C4B-64D0-42A2-9ABC-6B3BB1B8BB2E}"/>
    <dgm:cxn modelId="{E9114822-778D-4EE2-8CDD-50920D47DC03}" type="presOf" srcId="{DE838786-C0D9-40B6-83B3-BB7260AED61E}" destId="{11725ECD-F8C6-43C4-BF58-23A8DD00F0E3}" srcOrd="0" destOrd="0" presId="urn:microsoft.com/office/officeart/2005/8/layout/list1"/>
    <dgm:cxn modelId="{11F94910-7444-4572-8A3B-CEA560156619}" type="presOf" srcId="{CB9B032E-08D3-4928-AE32-0A07AD5DB537}" destId="{2103F25C-A495-4ACF-BB36-5033CB7E0D9D}" srcOrd="1" destOrd="0" presId="urn:microsoft.com/office/officeart/2005/8/layout/list1"/>
    <dgm:cxn modelId="{82A5AA67-5ADB-4A7B-8192-245FF3836D40}" type="presOf" srcId="{C3640311-8037-4B88-8FC1-B8CB9BBC7F1C}" destId="{C3B9B7DB-3E83-4B99-A35F-835F7E18A1DE}" srcOrd="0" destOrd="1" presId="urn:microsoft.com/office/officeart/2005/8/layout/list1"/>
    <dgm:cxn modelId="{F9BE347E-B6AA-4543-8AFA-33408725E87D}" srcId="{94FB0D8E-5350-4B0F-84A8-EBF6566D1E74}" destId="{37083B4C-0C2C-4D8C-9135-6C1A7EF00123}" srcOrd="1" destOrd="0" parTransId="{DFC0258F-A564-4F04-9867-8B523E475C9C}" sibTransId="{7981078C-DAA1-4308-9688-1465D0C04635}"/>
    <dgm:cxn modelId="{6F87C4B7-C556-42BF-8CE2-3A307840B8B9}" type="presOf" srcId="{37083B4C-0C2C-4D8C-9135-6C1A7EF00123}" destId="{72FDEDED-53B1-4299-BA9D-F35F52B37EF7}" srcOrd="1" destOrd="0" presId="urn:microsoft.com/office/officeart/2005/8/layout/list1"/>
    <dgm:cxn modelId="{68A898E4-F87E-4BCB-B8B7-37D2BC8BF13F}" type="presOf" srcId="{8D36BA1A-A9CC-409C-87E5-948243C21A09}" destId="{052A8DDE-C85E-465C-AD53-C2C031AE674C}" srcOrd="1" destOrd="0" presId="urn:microsoft.com/office/officeart/2005/8/layout/list1"/>
    <dgm:cxn modelId="{B3DF4C3D-7316-4541-BF8B-1508C0E32DBC}" srcId="{37083B4C-0C2C-4D8C-9135-6C1A7EF00123}" destId="{422B0C44-4637-44B7-B8CC-2AE4AB1AB3E2}" srcOrd="2" destOrd="0" parTransId="{3E4C32EE-FB31-4DB4-BE70-AA7B8193BD53}" sibTransId="{A2AAAF95-2E22-4819-9A78-8B8306C3B5D4}"/>
    <dgm:cxn modelId="{62AD78A6-9C58-472F-9CAE-055D8ECBA2DF}" type="presParOf" srcId="{3D1A0749-6A7A-4F75-84C2-0ED3B94306C9}" destId="{BCA7FAD6-8B8C-4A50-9490-DBC2706AC36B}" srcOrd="0" destOrd="0" presId="urn:microsoft.com/office/officeart/2005/8/layout/list1"/>
    <dgm:cxn modelId="{FB93078A-85AE-4F6C-9D84-70894BD6C750}" type="presParOf" srcId="{BCA7FAD6-8B8C-4A50-9490-DBC2706AC36B}" destId="{2DF92F69-7305-40D7-8DC5-4C0FCBDC844C}" srcOrd="0" destOrd="0" presId="urn:microsoft.com/office/officeart/2005/8/layout/list1"/>
    <dgm:cxn modelId="{8F3E9F89-7A09-4550-B498-57F314A940F9}" type="presParOf" srcId="{BCA7FAD6-8B8C-4A50-9490-DBC2706AC36B}" destId="{2103F25C-A495-4ACF-BB36-5033CB7E0D9D}" srcOrd="1" destOrd="0" presId="urn:microsoft.com/office/officeart/2005/8/layout/list1"/>
    <dgm:cxn modelId="{B23CAD26-36E6-40FB-9E60-E1F7B279A248}" type="presParOf" srcId="{3D1A0749-6A7A-4F75-84C2-0ED3B94306C9}" destId="{F49A7AB2-7880-4F1A-AD1C-85456A7910BC}" srcOrd="1" destOrd="0" presId="urn:microsoft.com/office/officeart/2005/8/layout/list1"/>
    <dgm:cxn modelId="{8EED3A2D-EB41-4E73-BBB6-C180004B662D}" type="presParOf" srcId="{3D1A0749-6A7A-4F75-84C2-0ED3B94306C9}" destId="{8F4566E3-A1D7-4A2A-86AF-19C3B76E6004}" srcOrd="2" destOrd="0" presId="urn:microsoft.com/office/officeart/2005/8/layout/list1"/>
    <dgm:cxn modelId="{2806F838-3C15-415A-9D82-43F891CE8FFE}" type="presParOf" srcId="{3D1A0749-6A7A-4F75-84C2-0ED3B94306C9}" destId="{B020D115-AFB2-408D-A726-ED4952A26A74}" srcOrd="3" destOrd="0" presId="urn:microsoft.com/office/officeart/2005/8/layout/list1"/>
    <dgm:cxn modelId="{E1014F1C-1F62-4F4F-BAC0-A27D34ABB946}" type="presParOf" srcId="{3D1A0749-6A7A-4F75-84C2-0ED3B94306C9}" destId="{F6405E8E-5AB5-4343-ACC4-1D3BC652AF74}" srcOrd="4" destOrd="0" presId="urn:microsoft.com/office/officeart/2005/8/layout/list1"/>
    <dgm:cxn modelId="{F3756400-AAB0-4D2F-A8B2-4DBFAD9C10AC}" type="presParOf" srcId="{F6405E8E-5AB5-4343-ACC4-1D3BC652AF74}" destId="{E91A5A5A-06CB-4947-88C8-916022836958}" srcOrd="0" destOrd="0" presId="urn:microsoft.com/office/officeart/2005/8/layout/list1"/>
    <dgm:cxn modelId="{72987308-5801-4892-BC55-BE9F84214408}" type="presParOf" srcId="{F6405E8E-5AB5-4343-ACC4-1D3BC652AF74}" destId="{72FDEDED-53B1-4299-BA9D-F35F52B37EF7}" srcOrd="1" destOrd="0" presId="urn:microsoft.com/office/officeart/2005/8/layout/list1"/>
    <dgm:cxn modelId="{6B13BE55-AB4F-4223-8824-0DBC643BB570}" type="presParOf" srcId="{3D1A0749-6A7A-4F75-84C2-0ED3B94306C9}" destId="{87D09D6B-846D-400F-8DB6-498F72F1C601}" srcOrd="5" destOrd="0" presId="urn:microsoft.com/office/officeart/2005/8/layout/list1"/>
    <dgm:cxn modelId="{517DA1CE-3B44-4A1A-9FAE-B0C8EE5817CD}" type="presParOf" srcId="{3D1A0749-6A7A-4F75-84C2-0ED3B94306C9}" destId="{11725ECD-F8C6-43C4-BF58-23A8DD00F0E3}" srcOrd="6" destOrd="0" presId="urn:microsoft.com/office/officeart/2005/8/layout/list1"/>
    <dgm:cxn modelId="{52295F41-0740-4301-8EF1-D62E5813A01B}" type="presParOf" srcId="{3D1A0749-6A7A-4F75-84C2-0ED3B94306C9}" destId="{F871F0F3-221C-4ADF-8FBE-4ED7C4AD4D31}" srcOrd="7" destOrd="0" presId="urn:microsoft.com/office/officeart/2005/8/layout/list1"/>
    <dgm:cxn modelId="{EF313BD6-483C-4DFC-A0EF-0E7809A59730}" type="presParOf" srcId="{3D1A0749-6A7A-4F75-84C2-0ED3B94306C9}" destId="{8E33C9BA-46C4-4CA6-A3FF-1AFA774A7DF8}" srcOrd="8" destOrd="0" presId="urn:microsoft.com/office/officeart/2005/8/layout/list1"/>
    <dgm:cxn modelId="{444D92D7-ACE8-4064-96B0-EB9F1E884A22}" type="presParOf" srcId="{8E33C9BA-46C4-4CA6-A3FF-1AFA774A7DF8}" destId="{EED10123-D5A6-4D1A-B939-0AEF51641D0F}" srcOrd="0" destOrd="0" presId="urn:microsoft.com/office/officeart/2005/8/layout/list1"/>
    <dgm:cxn modelId="{B3618D7A-016F-4A89-93BC-493E2161ACCA}" type="presParOf" srcId="{8E33C9BA-46C4-4CA6-A3FF-1AFA774A7DF8}" destId="{052A8DDE-C85E-465C-AD53-C2C031AE674C}" srcOrd="1" destOrd="0" presId="urn:microsoft.com/office/officeart/2005/8/layout/list1"/>
    <dgm:cxn modelId="{377C7975-8CF0-4E04-9D91-B96438E7D179}" type="presParOf" srcId="{3D1A0749-6A7A-4F75-84C2-0ED3B94306C9}" destId="{475BF50D-9D95-4421-BBA7-FD68B3C9032A}" srcOrd="9" destOrd="0" presId="urn:microsoft.com/office/officeart/2005/8/layout/list1"/>
    <dgm:cxn modelId="{37F9B5CA-CB5B-450C-A847-7591144B8FBC}" type="presParOf" srcId="{3D1A0749-6A7A-4F75-84C2-0ED3B94306C9}" destId="{C3B9B7DB-3E83-4B99-A35F-835F7E18A1D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6AAE6-B3C7-4BA4-927B-6541D56FAEE4}" type="doc">
      <dgm:prSet loTypeId="urn:microsoft.com/office/officeart/2005/8/layout/hierarchy4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EB332F70-7EFD-4775-AF14-EC2A8DEAC060}">
      <dgm:prSet custT="1"/>
      <dgm:spPr/>
      <dgm:t>
        <a:bodyPr/>
        <a:lstStyle/>
        <a:p>
          <a:pPr rtl="0"/>
          <a:r>
            <a:rPr lang="zh-CN" altLang="en-US" sz="2400" b="1" dirty="0" smtClean="0"/>
            <a:t>数据驱动的相似性学习</a:t>
          </a:r>
          <a:endParaRPr lang="zh-CN" altLang="en-US" sz="2400" b="1" dirty="0"/>
        </a:p>
      </dgm:t>
    </dgm:pt>
    <dgm:pt modelId="{842CCD47-579F-449E-9CD5-B6070C835F0A}" type="parTrans" cxnId="{0F40A897-50A4-4DC3-A18E-E9CE7E9F0E50}">
      <dgm:prSet/>
      <dgm:spPr/>
      <dgm:t>
        <a:bodyPr/>
        <a:lstStyle/>
        <a:p>
          <a:endParaRPr lang="zh-CN" altLang="en-US"/>
        </a:p>
      </dgm:t>
    </dgm:pt>
    <dgm:pt modelId="{F62B476C-C760-4DE2-8B9E-F6D1BD7986BC}" type="sibTrans" cxnId="{0F40A897-50A4-4DC3-A18E-E9CE7E9F0E50}">
      <dgm:prSet/>
      <dgm:spPr/>
      <dgm:t>
        <a:bodyPr/>
        <a:lstStyle/>
        <a:p>
          <a:endParaRPr lang="zh-CN" altLang="en-US"/>
        </a:p>
      </dgm:t>
    </dgm:pt>
    <dgm:pt modelId="{C0AA774A-ADD0-45B2-AAA2-36463339C29C}">
      <dgm:prSet custT="1"/>
      <dgm:spPr/>
      <dgm:t>
        <a:bodyPr/>
        <a:lstStyle/>
        <a:p>
          <a:pPr rtl="0"/>
          <a:r>
            <a:rPr lang="zh-CN" altLang="en-US" sz="2000" dirty="0" smtClean="0"/>
            <a:t>图像聚类</a:t>
          </a:r>
          <a:endParaRPr lang="zh-CN" altLang="en-US" sz="2000" dirty="0"/>
        </a:p>
      </dgm:t>
    </dgm:pt>
    <dgm:pt modelId="{EE07D9F3-F6F5-4D80-A695-3129AED642EF}" type="parTrans" cxnId="{721845F8-18E1-44AE-BEFB-D086CD5A3169}">
      <dgm:prSet/>
      <dgm:spPr/>
      <dgm:t>
        <a:bodyPr/>
        <a:lstStyle/>
        <a:p>
          <a:endParaRPr lang="zh-CN" altLang="en-US"/>
        </a:p>
      </dgm:t>
    </dgm:pt>
    <dgm:pt modelId="{749C490D-B49F-48BF-9819-6A62250C290F}" type="sibTrans" cxnId="{721845F8-18E1-44AE-BEFB-D086CD5A3169}">
      <dgm:prSet/>
      <dgm:spPr/>
      <dgm:t>
        <a:bodyPr/>
        <a:lstStyle/>
        <a:p>
          <a:endParaRPr lang="zh-CN" altLang="en-US"/>
        </a:p>
      </dgm:t>
    </dgm:pt>
    <dgm:pt modelId="{162530FC-6414-4D62-A7D2-1AFD3FCBA636}">
      <dgm:prSet custT="1"/>
      <dgm:spPr/>
      <dgm:t>
        <a:bodyPr vert="horz"/>
        <a:lstStyle/>
        <a:p>
          <a:pPr rtl="0"/>
          <a:r>
            <a:rPr lang="zh-CN" altLang="en-US" sz="1800" dirty="0" smtClean="0"/>
            <a:t>基于自适应相似性矩阵的无监督度量学习（第二章）</a:t>
          </a:r>
          <a:endParaRPr lang="zh-CN" altLang="en-US" sz="1800" dirty="0"/>
        </a:p>
      </dgm:t>
    </dgm:pt>
    <dgm:pt modelId="{D8141FEF-0AE2-4461-BB81-AD6ED72813BE}" type="parTrans" cxnId="{2DECC0E6-C3C1-49D0-A3C9-254B669EBE35}">
      <dgm:prSet/>
      <dgm:spPr/>
      <dgm:t>
        <a:bodyPr/>
        <a:lstStyle/>
        <a:p>
          <a:endParaRPr lang="zh-CN" altLang="en-US"/>
        </a:p>
      </dgm:t>
    </dgm:pt>
    <dgm:pt modelId="{71CB5FE3-256A-49F1-8FE4-571068BA0C94}" type="sibTrans" cxnId="{2DECC0E6-C3C1-49D0-A3C9-254B669EBE35}">
      <dgm:prSet/>
      <dgm:spPr/>
      <dgm:t>
        <a:bodyPr/>
        <a:lstStyle/>
        <a:p>
          <a:endParaRPr lang="zh-CN" altLang="en-US"/>
        </a:p>
      </dgm:t>
    </dgm:pt>
    <dgm:pt modelId="{9ED151D8-ADD0-42AC-9F1F-8B5A31A801F4}">
      <dgm:prSet custT="1"/>
      <dgm:spPr/>
      <dgm:t>
        <a:bodyPr/>
        <a:lstStyle/>
        <a:p>
          <a:pPr rtl="0"/>
          <a:r>
            <a:rPr lang="zh-CN" altLang="en-US" sz="2000" dirty="0" smtClean="0"/>
            <a:t>多模态约束聚类</a:t>
          </a:r>
          <a:endParaRPr lang="zh-CN" altLang="en-US" sz="2000" dirty="0"/>
        </a:p>
      </dgm:t>
    </dgm:pt>
    <dgm:pt modelId="{A6FECCFF-FC9E-487F-9BB3-8D2287157018}" type="parTrans" cxnId="{BB521A86-8A3D-4DED-B86F-A151BF6ECF67}">
      <dgm:prSet/>
      <dgm:spPr/>
      <dgm:t>
        <a:bodyPr/>
        <a:lstStyle/>
        <a:p>
          <a:endParaRPr lang="zh-CN" altLang="en-US"/>
        </a:p>
      </dgm:t>
    </dgm:pt>
    <dgm:pt modelId="{B9722F5F-63BC-4FD6-8ABE-429C14E7A4BA}" type="sibTrans" cxnId="{BB521A86-8A3D-4DED-B86F-A151BF6ECF67}">
      <dgm:prSet/>
      <dgm:spPr/>
      <dgm:t>
        <a:bodyPr/>
        <a:lstStyle/>
        <a:p>
          <a:endParaRPr lang="zh-CN" altLang="en-US"/>
        </a:p>
      </dgm:t>
    </dgm:pt>
    <dgm:pt modelId="{E623DC8B-5A3D-45E5-9E02-0FB90E8A15C0}">
      <dgm:prSet custT="1"/>
      <dgm:spPr/>
      <dgm:t>
        <a:bodyPr vert="horz"/>
        <a:lstStyle/>
        <a:p>
          <a:pPr rtl="0"/>
          <a:r>
            <a:rPr lang="zh-CN" altLang="en-US" sz="1800" dirty="0" smtClean="0"/>
            <a:t>基于相似性融合学习的多模态约束传播（第三章）</a:t>
          </a:r>
          <a:endParaRPr lang="zh-CN" altLang="en-US" sz="1800" dirty="0"/>
        </a:p>
      </dgm:t>
    </dgm:pt>
    <dgm:pt modelId="{39C00320-311C-4D2D-BAC2-BF7861D52E83}" type="parTrans" cxnId="{0ED87B6F-C6BC-49FD-9A6A-5A1697DFBC5E}">
      <dgm:prSet/>
      <dgm:spPr/>
      <dgm:t>
        <a:bodyPr/>
        <a:lstStyle/>
        <a:p>
          <a:endParaRPr lang="zh-CN" altLang="en-US"/>
        </a:p>
      </dgm:t>
    </dgm:pt>
    <dgm:pt modelId="{C30F9A03-E727-46F1-97B0-F5FFC4882AD4}" type="sibTrans" cxnId="{0ED87B6F-C6BC-49FD-9A6A-5A1697DFBC5E}">
      <dgm:prSet/>
      <dgm:spPr/>
      <dgm:t>
        <a:bodyPr/>
        <a:lstStyle/>
        <a:p>
          <a:endParaRPr lang="zh-CN" altLang="en-US"/>
        </a:p>
      </dgm:t>
    </dgm:pt>
    <dgm:pt modelId="{504D9C17-D72A-4594-8387-6E5E6BDCE24B}">
      <dgm:prSet custT="1"/>
      <dgm:spPr/>
      <dgm:t>
        <a:bodyPr/>
        <a:lstStyle/>
        <a:p>
          <a:pPr rtl="0"/>
          <a:r>
            <a:rPr lang="zh-CN" altLang="en-US" sz="1800" dirty="0" smtClean="0"/>
            <a:t>基于相容条件概率分布重构的相似性学习（第四章）</a:t>
          </a:r>
          <a:endParaRPr lang="zh-CN" altLang="en-US" sz="1800" dirty="0"/>
        </a:p>
      </dgm:t>
    </dgm:pt>
    <dgm:pt modelId="{83D8BCD7-B679-489E-AFB1-00E60F49468F}" type="parTrans" cxnId="{599EB2D5-551F-4900-A5C3-867CFA05570D}">
      <dgm:prSet/>
      <dgm:spPr/>
      <dgm:t>
        <a:bodyPr/>
        <a:lstStyle/>
        <a:p>
          <a:endParaRPr lang="zh-CN" altLang="en-US"/>
        </a:p>
      </dgm:t>
    </dgm:pt>
    <dgm:pt modelId="{04A4974C-AB19-41F6-8BEB-5B8DEE045F57}" type="sibTrans" cxnId="{599EB2D5-551F-4900-A5C3-867CFA05570D}">
      <dgm:prSet/>
      <dgm:spPr/>
      <dgm:t>
        <a:bodyPr/>
        <a:lstStyle/>
        <a:p>
          <a:endParaRPr lang="zh-CN" altLang="en-US"/>
        </a:p>
      </dgm:t>
    </dgm:pt>
    <dgm:pt modelId="{2754C59C-5BB3-4BA4-95A0-B44C6E9EB281}">
      <dgm:prSet custT="1"/>
      <dgm:spPr/>
      <dgm:t>
        <a:bodyPr/>
        <a:lstStyle/>
        <a:p>
          <a:pPr rtl="0"/>
          <a:r>
            <a:rPr lang="zh-CN" altLang="en-US" sz="2000" dirty="0" smtClean="0"/>
            <a:t>自然图像抠图</a:t>
          </a:r>
          <a:endParaRPr lang="zh-CN" altLang="en-US" sz="2000" dirty="0"/>
        </a:p>
      </dgm:t>
    </dgm:pt>
    <dgm:pt modelId="{D49CA98C-9C26-42FF-93A5-1C104D2AA72D}" type="parTrans" cxnId="{441847BD-222E-4544-A261-B4B6CCF1A9E8}">
      <dgm:prSet/>
      <dgm:spPr/>
      <dgm:t>
        <a:bodyPr/>
        <a:lstStyle/>
        <a:p>
          <a:endParaRPr lang="zh-CN" altLang="en-US"/>
        </a:p>
      </dgm:t>
    </dgm:pt>
    <dgm:pt modelId="{F41620BA-E32E-4CD4-9F04-65B020BE0933}" type="sibTrans" cxnId="{441847BD-222E-4544-A261-B4B6CCF1A9E8}">
      <dgm:prSet/>
      <dgm:spPr/>
      <dgm:t>
        <a:bodyPr/>
        <a:lstStyle/>
        <a:p>
          <a:endParaRPr lang="zh-CN" altLang="en-US"/>
        </a:p>
      </dgm:t>
    </dgm:pt>
    <dgm:pt modelId="{C30BEEE5-3D18-4C17-9E35-FC6F8DB29CE3}">
      <dgm:prSet custT="1"/>
      <dgm:spPr/>
      <dgm:t>
        <a:bodyPr/>
        <a:lstStyle/>
        <a:p>
          <a:pPr rtl="0"/>
          <a:r>
            <a:rPr lang="zh-CN" altLang="en-US" sz="1800" dirty="0" smtClean="0"/>
            <a:t>基于相似性学习的深度图像抠图方法  （第五章）</a:t>
          </a:r>
          <a:endParaRPr lang="zh-CN" altLang="en-US" sz="1800" dirty="0"/>
        </a:p>
      </dgm:t>
    </dgm:pt>
    <dgm:pt modelId="{122BE63A-8B3E-4121-BD5C-EB018CE8F243}" type="parTrans" cxnId="{60518A90-7A6D-4824-94A3-2020D65398FA}">
      <dgm:prSet/>
      <dgm:spPr/>
      <dgm:t>
        <a:bodyPr/>
        <a:lstStyle/>
        <a:p>
          <a:endParaRPr lang="zh-CN" altLang="en-US"/>
        </a:p>
      </dgm:t>
    </dgm:pt>
    <dgm:pt modelId="{D6DDB7A8-AAA8-491F-8E81-9092063B50A6}" type="sibTrans" cxnId="{60518A90-7A6D-4824-94A3-2020D65398FA}">
      <dgm:prSet/>
      <dgm:spPr/>
      <dgm:t>
        <a:bodyPr/>
        <a:lstStyle/>
        <a:p>
          <a:endParaRPr lang="zh-CN" altLang="en-US"/>
        </a:p>
      </dgm:t>
    </dgm:pt>
    <dgm:pt modelId="{1FAB556E-6ED4-48FE-BA33-C33CCE6FC08D}">
      <dgm:prSet custT="1"/>
      <dgm:spPr/>
      <dgm:t>
        <a:bodyPr/>
        <a:lstStyle/>
        <a:p>
          <a:pPr rtl="0"/>
          <a:r>
            <a:rPr lang="zh-CN" altLang="en-US" sz="1800" dirty="0" smtClean="0"/>
            <a:t>分割蒙版输入下的移动端实时抠图方法（第六章）</a:t>
          </a:r>
          <a:endParaRPr lang="zh-CN" altLang="en-US" sz="1800" dirty="0"/>
        </a:p>
      </dgm:t>
    </dgm:pt>
    <dgm:pt modelId="{D223ACF6-DA78-44BC-B354-D80DED1E5D83}" type="parTrans" cxnId="{947BB2A8-6E99-4F26-B66D-F165C85BE46A}">
      <dgm:prSet/>
      <dgm:spPr/>
      <dgm:t>
        <a:bodyPr/>
        <a:lstStyle/>
        <a:p>
          <a:endParaRPr lang="zh-CN" altLang="en-US"/>
        </a:p>
      </dgm:t>
    </dgm:pt>
    <dgm:pt modelId="{694A7FEE-3685-4195-B72F-EDB4AE9A816B}" type="sibTrans" cxnId="{947BB2A8-6E99-4F26-B66D-F165C85BE46A}">
      <dgm:prSet/>
      <dgm:spPr/>
      <dgm:t>
        <a:bodyPr/>
        <a:lstStyle/>
        <a:p>
          <a:endParaRPr lang="zh-CN" altLang="en-US"/>
        </a:p>
      </dgm:t>
    </dgm:pt>
    <dgm:pt modelId="{24F853F1-0720-4202-9113-36DB441541F4}" type="pres">
      <dgm:prSet presAssocID="{1536AAE6-B3C7-4BA4-927B-6541D56FAEE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9BD4D2-A112-4751-91E0-CA0B7402D23C}" type="pres">
      <dgm:prSet presAssocID="{EB332F70-7EFD-4775-AF14-EC2A8DEAC060}" presName="vertOne" presStyleCnt="0"/>
      <dgm:spPr/>
    </dgm:pt>
    <dgm:pt modelId="{41F7E617-5F3C-4073-A5D0-0858A0E2CBEF}" type="pres">
      <dgm:prSet presAssocID="{EB332F70-7EFD-4775-AF14-EC2A8DEAC060}" presName="txOne" presStyleLbl="node0" presStyleIdx="0" presStyleCnt="1" custScaleY="40688" custLinFactNeighborX="-57" custLinFactNeighborY="90466">
        <dgm:presLayoutVars>
          <dgm:chPref val="3"/>
        </dgm:presLayoutVars>
      </dgm:prSet>
      <dgm:spPr/>
    </dgm:pt>
    <dgm:pt modelId="{2C19462A-37F8-46C7-95D5-36FAE673D4BE}" type="pres">
      <dgm:prSet presAssocID="{EB332F70-7EFD-4775-AF14-EC2A8DEAC060}" presName="parTransOne" presStyleCnt="0"/>
      <dgm:spPr/>
    </dgm:pt>
    <dgm:pt modelId="{824FDDFE-A4DC-4237-9C6F-B93CFE86F975}" type="pres">
      <dgm:prSet presAssocID="{EB332F70-7EFD-4775-AF14-EC2A8DEAC060}" presName="horzOne" presStyleCnt="0"/>
      <dgm:spPr/>
    </dgm:pt>
    <dgm:pt modelId="{BDA7B045-B845-4D0A-8CB1-B6F867EDA3ED}" type="pres">
      <dgm:prSet presAssocID="{C0AA774A-ADD0-45B2-AAA2-36463339C29C}" presName="vertTwo" presStyleCnt="0"/>
      <dgm:spPr/>
    </dgm:pt>
    <dgm:pt modelId="{68865332-6882-4568-9987-33FE2921E54E}" type="pres">
      <dgm:prSet presAssocID="{C0AA774A-ADD0-45B2-AAA2-36463339C29C}" presName="txTwo" presStyleLbl="node2" presStyleIdx="0" presStyleCnt="3" custScaleY="39832" custLinFactNeighborY="45235">
        <dgm:presLayoutVars>
          <dgm:chPref val="3"/>
        </dgm:presLayoutVars>
      </dgm:prSet>
      <dgm:spPr/>
    </dgm:pt>
    <dgm:pt modelId="{9F0094E9-E76A-405A-8A93-948CBD73A464}" type="pres">
      <dgm:prSet presAssocID="{C0AA774A-ADD0-45B2-AAA2-36463339C29C}" presName="parTransTwo" presStyleCnt="0"/>
      <dgm:spPr/>
    </dgm:pt>
    <dgm:pt modelId="{523198D4-EA44-4C8E-B520-C73DAD25BE88}" type="pres">
      <dgm:prSet presAssocID="{C0AA774A-ADD0-45B2-AAA2-36463339C29C}" presName="horzTwo" presStyleCnt="0"/>
      <dgm:spPr/>
    </dgm:pt>
    <dgm:pt modelId="{0906C122-1DD4-4712-9850-5EB4C7D8E44E}" type="pres">
      <dgm:prSet presAssocID="{162530FC-6414-4D62-A7D2-1AFD3FCBA636}" presName="vertThree" presStyleCnt="0"/>
      <dgm:spPr/>
    </dgm:pt>
    <dgm:pt modelId="{09F95DAA-DC05-49D8-BD8F-7D7699C11D90}" type="pres">
      <dgm:prSet presAssocID="{162530FC-6414-4D62-A7D2-1AFD3FCBA636}" presName="txThre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A82BC1-340E-4304-A06F-849C040AB86D}" type="pres">
      <dgm:prSet presAssocID="{162530FC-6414-4D62-A7D2-1AFD3FCBA636}" presName="horzThree" presStyleCnt="0"/>
      <dgm:spPr/>
    </dgm:pt>
    <dgm:pt modelId="{336A2E28-9DA6-4651-974F-532990BD7A9C}" type="pres">
      <dgm:prSet presAssocID="{749C490D-B49F-48BF-9819-6A62250C290F}" presName="sibSpaceTwo" presStyleCnt="0"/>
      <dgm:spPr/>
    </dgm:pt>
    <dgm:pt modelId="{DEFE2246-5138-4967-AFB0-FEA18D60B807}" type="pres">
      <dgm:prSet presAssocID="{9ED151D8-ADD0-42AC-9F1F-8B5A31A801F4}" presName="vertTwo" presStyleCnt="0"/>
      <dgm:spPr/>
    </dgm:pt>
    <dgm:pt modelId="{039679AD-0990-47A4-95B9-1711A3DB9B2C}" type="pres">
      <dgm:prSet presAssocID="{9ED151D8-ADD0-42AC-9F1F-8B5A31A801F4}" presName="txTwo" presStyleLbl="node2" presStyleIdx="1" presStyleCnt="3" custScaleY="39832" custLinFactNeighborY="45235">
        <dgm:presLayoutVars>
          <dgm:chPref val="3"/>
        </dgm:presLayoutVars>
      </dgm:prSet>
      <dgm:spPr/>
    </dgm:pt>
    <dgm:pt modelId="{A5087158-F147-4F02-9080-9CEF98BF3F8E}" type="pres">
      <dgm:prSet presAssocID="{9ED151D8-ADD0-42AC-9F1F-8B5A31A801F4}" presName="parTransTwo" presStyleCnt="0"/>
      <dgm:spPr/>
    </dgm:pt>
    <dgm:pt modelId="{35468278-3817-44C9-8B6A-398530B61064}" type="pres">
      <dgm:prSet presAssocID="{9ED151D8-ADD0-42AC-9F1F-8B5A31A801F4}" presName="horzTwo" presStyleCnt="0"/>
      <dgm:spPr/>
    </dgm:pt>
    <dgm:pt modelId="{16A13065-03AB-4567-8554-E642CA0F7698}" type="pres">
      <dgm:prSet presAssocID="{E623DC8B-5A3D-45E5-9E02-0FB90E8A15C0}" presName="vertThree" presStyleCnt="0"/>
      <dgm:spPr/>
    </dgm:pt>
    <dgm:pt modelId="{DCC75178-159C-4EEC-9376-883FB7A2D9A7}" type="pres">
      <dgm:prSet presAssocID="{E623DC8B-5A3D-45E5-9E02-0FB90E8A15C0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22F9A1-D981-46D8-ACBA-75BAFC9F6DC7}" type="pres">
      <dgm:prSet presAssocID="{E623DC8B-5A3D-45E5-9E02-0FB90E8A15C0}" presName="horzThree" presStyleCnt="0"/>
      <dgm:spPr/>
    </dgm:pt>
    <dgm:pt modelId="{75A2C915-F5C5-47FB-993A-BD604FD6BDCC}" type="pres">
      <dgm:prSet presAssocID="{C30F9A03-E727-46F1-97B0-F5FFC4882AD4}" presName="sibSpaceThree" presStyleCnt="0"/>
      <dgm:spPr/>
    </dgm:pt>
    <dgm:pt modelId="{ED03B110-8E8A-4F21-8E54-DE30DE5E67BC}" type="pres">
      <dgm:prSet presAssocID="{504D9C17-D72A-4594-8387-6E5E6BDCE24B}" presName="vertThree" presStyleCnt="0"/>
      <dgm:spPr/>
    </dgm:pt>
    <dgm:pt modelId="{F3A31586-4818-4160-BB0B-36A6B21771E2}" type="pres">
      <dgm:prSet presAssocID="{504D9C17-D72A-4594-8387-6E5E6BDCE24B}" presName="txThre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66AD75-C81D-4C7F-9007-368B26A0C991}" type="pres">
      <dgm:prSet presAssocID="{504D9C17-D72A-4594-8387-6E5E6BDCE24B}" presName="horzThree" presStyleCnt="0"/>
      <dgm:spPr/>
    </dgm:pt>
    <dgm:pt modelId="{8ADF1EC5-44DA-4C43-8AF6-E3B17D61AB8F}" type="pres">
      <dgm:prSet presAssocID="{B9722F5F-63BC-4FD6-8ABE-429C14E7A4BA}" presName="sibSpaceTwo" presStyleCnt="0"/>
      <dgm:spPr/>
    </dgm:pt>
    <dgm:pt modelId="{11AE3655-BF96-40E7-A4DD-0E88AE12CE22}" type="pres">
      <dgm:prSet presAssocID="{2754C59C-5BB3-4BA4-95A0-B44C6E9EB281}" presName="vertTwo" presStyleCnt="0"/>
      <dgm:spPr/>
    </dgm:pt>
    <dgm:pt modelId="{1B7F2F05-06AE-4508-9D64-A6CDCC9E1476}" type="pres">
      <dgm:prSet presAssocID="{2754C59C-5BB3-4BA4-95A0-B44C6E9EB281}" presName="txTwo" presStyleLbl="node2" presStyleIdx="2" presStyleCnt="3" custScaleY="39832" custLinFactNeighborY="45235">
        <dgm:presLayoutVars>
          <dgm:chPref val="3"/>
        </dgm:presLayoutVars>
      </dgm:prSet>
      <dgm:spPr/>
    </dgm:pt>
    <dgm:pt modelId="{345F3C77-2652-423F-B9E7-5F0E36A1249D}" type="pres">
      <dgm:prSet presAssocID="{2754C59C-5BB3-4BA4-95A0-B44C6E9EB281}" presName="parTransTwo" presStyleCnt="0"/>
      <dgm:spPr/>
    </dgm:pt>
    <dgm:pt modelId="{73D1F2DE-F984-4556-889B-83191146AEC7}" type="pres">
      <dgm:prSet presAssocID="{2754C59C-5BB3-4BA4-95A0-B44C6E9EB281}" presName="horzTwo" presStyleCnt="0"/>
      <dgm:spPr/>
    </dgm:pt>
    <dgm:pt modelId="{37A4B029-B3C3-43EA-B6DA-5EFC669ABAC2}" type="pres">
      <dgm:prSet presAssocID="{C30BEEE5-3D18-4C17-9E35-FC6F8DB29CE3}" presName="vertThree" presStyleCnt="0"/>
      <dgm:spPr/>
    </dgm:pt>
    <dgm:pt modelId="{D2B32902-E62C-4C6D-B012-17956F8FF35B}" type="pres">
      <dgm:prSet presAssocID="{C30BEEE5-3D18-4C17-9E35-FC6F8DB29CE3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90493A-4C06-44EA-B368-3E1FEB04077F}" type="pres">
      <dgm:prSet presAssocID="{C30BEEE5-3D18-4C17-9E35-FC6F8DB29CE3}" presName="horzThree" presStyleCnt="0"/>
      <dgm:spPr/>
    </dgm:pt>
    <dgm:pt modelId="{55C37E37-95D5-4EA6-95BE-B86A1B145C1B}" type="pres">
      <dgm:prSet presAssocID="{D6DDB7A8-AAA8-491F-8E81-9092063B50A6}" presName="sibSpaceThree" presStyleCnt="0"/>
      <dgm:spPr/>
    </dgm:pt>
    <dgm:pt modelId="{F3288932-BA18-46AC-A0B5-43DD661D8507}" type="pres">
      <dgm:prSet presAssocID="{1FAB556E-6ED4-48FE-BA33-C33CCE6FC08D}" presName="vertThree" presStyleCnt="0"/>
      <dgm:spPr/>
    </dgm:pt>
    <dgm:pt modelId="{BB6E486F-9492-4D5F-8F0B-46ED843DA067}" type="pres">
      <dgm:prSet presAssocID="{1FAB556E-6ED4-48FE-BA33-C33CCE6FC08D}" presName="txThree" presStyleLbl="node3" presStyleIdx="4" presStyleCnt="5">
        <dgm:presLayoutVars>
          <dgm:chPref val="3"/>
        </dgm:presLayoutVars>
      </dgm:prSet>
      <dgm:spPr/>
    </dgm:pt>
    <dgm:pt modelId="{AFC8393A-F8CB-4141-B2B4-91DB3BF1A02C}" type="pres">
      <dgm:prSet presAssocID="{1FAB556E-6ED4-48FE-BA33-C33CCE6FC08D}" presName="horzThree" presStyleCnt="0"/>
      <dgm:spPr/>
    </dgm:pt>
  </dgm:ptLst>
  <dgm:cxnLst>
    <dgm:cxn modelId="{7328E8F7-67D1-43CD-86CF-893A2755B576}" type="presOf" srcId="{C0AA774A-ADD0-45B2-AAA2-36463339C29C}" destId="{68865332-6882-4568-9987-33FE2921E54E}" srcOrd="0" destOrd="0" presId="urn:microsoft.com/office/officeart/2005/8/layout/hierarchy4"/>
    <dgm:cxn modelId="{A28BD472-7184-4B70-9CB9-7F46CAC7B286}" type="presOf" srcId="{EB332F70-7EFD-4775-AF14-EC2A8DEAC060}" destId="{41F7E617-5F3C-4073-A5D0-0858A0E2CBEF}" srcOrd="0" destOrd="0" presId="urn:microsoft.com/office/officeart/2005/8/layout/hierarchy4"/>
    <dgm:cxn modelId="{0ED87B6F-C6BC-49FD-9A6A-5A1697DFBC5E}" srcId="{9ED151D8-ADD0-42AC-9F1F-8B5A31A801F4}" destId="{E623DC8B-5A3D-45E5-9E02-0FB90E8A15C0}" srcOrd="0" destOrd="0" parTransId="{39C00320-311C-4D2D-BAC2-BF7861D52E83}" sibTransId="{C30F9A03-E727-46F1-97B0-F5FFC4882AD4}"/>
    <dgm:cxn modelId="{08808861-1C1E-4D4F-BA3B-ABDABCE24BC5}" type="presOf" srcId="{162530FC-6414-4D62-A7D2-1AFD3FCBA636}" destId="{09F95DAA-DC05-49D8-BD8F-7D7699C11D90}" srcOrd="0" destOrd="0" presId="urn:microsoft.com/office/officeart/2005/8/layout/hierarchy4"/>
    <dgm:cxn modelId="{0F40A897-50A4-4DC3-A18E-E9CE7E9F0E50}" srcId="{1536AAE6-B3C7-4BA4-927B-6541D56FAEE4}" destId="{EB332F70-7EFD-4775-AF14-EC2A8DEAC060}" srcOrd="0" destOrd="0" parTransId="{842CCD47-579F-449E-9CD5-B6070C835F0A}" sibTransId="{F62B476C-C760-4DE2-8B9E-F6D1BD7986BC}"/>
    <dgm:cxn modelId="{60518A90-7A6D-4824-94A3-2020D65398FA}" srcId="{2754C59C-5BB3-4BA4-95A0-B44C6E9EB281}" destId="{C30BEEE5-3D18-4C17-9E35-FC6F8DB29CE3}" srcOrd="0" destOrd="0" parTransId="{122BE63A-8B3E-4121-BD5C-EB018CE8F243}" sibTransId="{D6DDB7A8-AAA8-491F-8E81-9092063B50A6}"/>
    <dgm:cxn modelId="{441847BD-222E-4544-A261-B4B6CCF1A9E8}" srcId="{EB332F70-7EFD-4775-AF14-EC2A8DEAC060}" destId="{2754C59C-5BB3-4BA4-95A0-B44C6E9EB281}" srcOrd="2" destOrd="0" parTransId="{D49CA98C-9C26-42FF-93A5-1C104D2AA72D}" sibTransId="{F41620BA-E32E-4CD4-9F04-65B020BE0933}"/>
    <dgm:cxn modelId="{B897FF44-193F-4ABC-9B4A-341359322A4F}" type="presOf" srcId="{E623DC8B-5A3D-45E5-9E02-0FB90E8A15C0}" destId="{DCC75178-159C-4EEC-9376-883FB7A2D9A7}" srcOrd="0" destOrd="0" presId="urn:microsoft.com/office/officeart/2005/8/layout/hierarchy4"/>
    <dgm:cxn modelId="{D5586213-530C-4376-A107-7E7379D31E85}" type="presOf" srcId="{9ED151D8-ADD0-42AC-9F1F-8B5A31A801F4}" destId="{039679AD-0990-47A4-95B9-1711A3DB9B2C}" srcOrd="0" destOrd="0" presId="urn:microsoft.com/office/officeart/2005/8/layout/hierarchy4"/>
    <dgm:cxn modelId="{11043B12-2177-4525-A7EF-C7F4B37F8897}" type="presOf" srcId="{504D9C17-D72A-4594-8387-6E5E6BDCE24B}" destId="{F3A31586-4818-4160-BB0B-36A6B21771E2}" srcOrd="0" destOrd="0" presId="urn:microsoft.com/office/officeart/2005/8/layout/hierarchy4"/>
    <dgm:cxn modelId="{7DC33EC8-4952-463F-92F5-B57E23CC0654}" type="presOf" srcId="{1536AAE6-B3C7-4BA4-927B-6541D56FAEE4}" destId="{24F853F1-0720-4202-9113-36DB441541F4}" srcOrd="0" destOrd="0" presId="urn:microsoft.com/office/officeart/2005/8/layout/hierarchy4"/>
    <dgm:cxn modelId="{DD892B7D-D097-4A74-8A3C-9F88E16B9B24}" type="presOf" srcId="{2754C59C-5BB3-4BA4-95A0-B44C6E9EB281}" destId="{1B7F2F05-06AE-4508-9D64-A6CDCC9E1476}" srcOrd="0" destOrd="0" presId="urn:microsoft.com/office/officeart/2005/8/layout/hierarchy4"/>
    <dgm:cxn modelId="{0D594969-DAAD-423F-A26E-C8BA25E58F67}" type="presOf" srcId="{C30BEEE5-3D18-4C17-9E35-FC6F8DB29CE3}" destId="{D2B32902-E62C-4C6D-B012-17956F8FF35B}" srcOrd="0" destOrd="0" presId="urn:microsoft.com/office/officeart/2005/8/layout/hierarchy4"/>
    <dgm:cxn modelId="{29A55BE2-43A8-42BE-8C9B-9BBA31AF3C86}" type="presOf" srcId="{1FAB556E-6ED4-48FE-BA33-C33CCE6FC08D}" destId="{BB6E486F-9492-4D5F-8F0B-46ED843DA067}" srcOrd="0" destOrd="0" presId="urn:microsoft.com/office/officeart/2005/8/layout/hierarchy4"/>
    <dgm:cxn modelId="{2DECC0E6-C3C1-49D0-A3C9-254B669EBE35}" srcId="{C0AA774A-ADD0-45B2-AAA2-36463339C29C}" destId="{162530FC-6414-4D62-A7D2-1AFD3FCBA636}" srcOrd="0" destOrd="0" parTransId="{D8141FEF-0AE2-4461-BB81-AD6ED72813BE}" sibTransId="{71CB5FE3-256A-49F1-8FE4-571068BA0C94}"/>
    <dgm:cxn modelId="{947BB2A8-6E99-4F26-B66D-F165C85BE46A}" srcId="{2754C59C-5BB3-4BA4-95A0-B44C6E9EB281}" destId="{1FAB556E-6ED4-48FE-BA33-C33CCE6FC08D}" srcOrd="1" destOrd="0" parTransId="{D223ACF6-DA78-44BC-B354-D80DED1E5D83}" sibTransId="{694A7FEE-3685-4195-B72F-EDB4AE9A816B}"/>
    <dgm:cxn modelId="{721845F8-18E1-44AE-BEFB-D086CD5A3169}" srcId="{EB332F70-7EFD-4775-AF14-EC2A8DEAC060}" destId="{C0AA774A-ADD0-45B2-AAA2-36463339C29C}" srcOrd="0" destOrd="0" parTransId="{EE07D9F3-F6F5-4D80-A695-3129AED642EF}" sibTransId="{749C490D-B49F-48BF-9819-6A62250C290F}"/>
    <dgm:cxn modelId="{599EB2D5-551F-4900-A5C3-867CFA05570D}" srcId="{9ED151D8-ADD0-42AC-9F1F-8B5A31A801F4}" destId="{504D9C17-D72A-4594-8387-6E5E6BDCE24B}" srcOrd="1" destOrd="0" parTransId="{83D8BCD7-B679-489E-AFB1-00E60F49468F}" sibTransId="{04A4974C-AB19-41F6-8BEB-5B8DEE045F57}"/>
    <dgm:cxn modelId="{BB521A86-8A3D-4DED-B86F-A151BF6ECF67}" srcId="{EB332F70-7EFD-4775-AF14-EC2A8DEAC060}" destId="{9ED151D8-ADD0-42AC-9F1F-8B5A31A801F4}" srcOrd="1" destOrd="0" parTransId="{A6FECCFF-FC9E-487F-9BB3-8D2287157018}" sibTransId="{B9722F5F-63BC-4FD6-8ABE-429C14E7A4BA}"/>
    <dgm:cxn modelId="{E9C6BF13-BC89-4511-A7BB-495EBC5DF6CA}" type="presParOf" srcId="{24F853F1-0720-4202-9113-36DB441541F4}" destId="{8A9BD4D2-A112-4751-91E0-CA0B7402D23C}" srcOrd="0" destOrd="0" presId="urn:microsoft.com/office/officeart/2005/8/layout/hierarchy4"/>
    <dgm:cxn modelId="{50C07866-F3C3-4001-8C93-FF99D3E4F874}" type="presParOf" srcId="{8A9BD4D2-A112-4751-91E0-CA0B7402D23C}" destId="{41F7E617-5F3C-4073-A5D0-0858A0E2CBEF}" srcOrd="0" destOrd="0" presId="urn:microsoft.com/office/officeart/2005/8/layout/hierarchy4"/>
    <dgm:cxn modelId="{347816F9-A678-4C5C-8E0D-2879B3BAB100}" type="presParOf" srcId="{8A9BD4D2-A112-4751-91E0-CA0B7402D23C}" destId="{2C19462A-37F8-46C7-95D5-36FAE673D4BE}" srcOrd="1" destOrd="0" presId="urn:microsoft.com/office/officeart/2005/8/layout/hierarchy4"/>
    <dgm:cxn modelId="{38C68070-6686-4815-808A-AA970F92F240}" type="presParOf" srcId="{8A9BD4D2-A112-4751-91E0-CA0B7402D23C}" destId="{824FDDFE-A4DC-4237-9C6F-B93CFE86F975}" srcOrd="2" destOrd="0" presId="urn:microsoft.com/office/officeart/2005/8/layout/hierarchy4"/>
    <dgm:cxn modelId="{1A211817-499B-4E6D-BDAA-881E699456A5}" type="presParOf" srcId="{824FDDFE-A4DC-4237-9C6F-B93CFE86F975}" destId="{BDA7B045-B845-4D0A-8CB1-B6F867EDA3ED}" srcOrd="0" destOrd="0" presId="urn:microsoft.com/office/officeart/2005/8/layout/hierarchy4"/>
    <dgm:cxn modelId="{25654AF4-BEB9-4AEF-ACDE-D56E7F4516C0}" type="presParOf" srcId="{BDA7B045-B845-4D0A-8CB1-B6F867EDA3ED}" destId="{68865332-6882-4568-9987-33FE2921E54E}" srcOrd="0" destOrd="0" presId="urn:microsoft.com/office/officeart/2005/8/layout/hierarchy4"/>
    <dgm:cxn modelId="{2A2D841D-ACE3-47F2-9E3F-DF0DD2BDF2B8}" type="presParOf" srcId="{BDA7B045-B845-4D0A-8CB1-B6F867EDA3ED}" destId="{9F0094E9-E76A-405A-8A93-948CBD73A464}" srcOrd="1" destOrd="0" presId="urn:microsoft.com/office/officeart/2005/8/layout/hierarchy4"/>
    <dgm:cxn modelId="{D0E1AB42-AE65-4E58-8A03-9A05227BDA1B}" type="presParOf" srcId="{BDA7B045-B845-4D0A-8CB1-B6F867EDA3ED}" destId="{523198D4-EA44-4C8E-B520-C73DAD25BE88}" srcOrd="2" destOrd="0" presId="urn:microsoft.com/office/officeart/2005/8/layout/hierarchy4"/>
    <dgm:cxn modelId="{CD7EC903-11CA-47B5-8415-48177012B55D}" type="presParOf" srcId="{523198D4-EA44-4C8E-B520-C73DAD25BE88}" destId="{0906C122-1DD4-4712-9850-5EB4C7D8E44E}" srcOrd="0" destOrd="0" presId="urn:microsoft.com/office/officeart/2005/8/layout/hierarchy4"/>
    <dgm:cxn modelId="{AF3EDE0A-B4A1-4EC8-B274-09DBA140145F}" type="presParOf" srcId="{0906C122-1DD4-4712-9850-5EB4C7D8E44E}" destId="{09F95DAA-DC05-49D8-BD8F-7D7699C11D90}" srcOrd="0" destOrd="0" presId="urn:microsoft.com/office/officeart/2005/8/layout/hierarchy4"/>
    <dgm:cxn modelId="{FDDB56E1-F03A-4B95-8EF8-D31567FCEFD6}" type="presParOf" srcId="{0906C122-1DD4-4712-9850-5EB4C7D8E44E}" destId="{28A82BC1-340E-4304-A06F-849C040AB86D}" srcOrd="1" destOrd="0" presId="urn:microsoft.com/office/officeart/2005/8/layout/hierarchy4"/>
    <dgm:cxn modelId="{6ACC7555-EBEB-439D-9A49-6BCB9C8FD303}" type="presParOf" srcId="{824FDDFE-A4DC-4237-9C6F-B93CFE86F975}" destId="{336A2E28-9DA6-4651-974F-532990BD7A9C}" srcOrd="1" destOrd="0" presId="urn:microsoft.com/office/officeart/2005/8/layout/hierarchy4"/>
    <dgm:cxn modelId="{D560AA74-42ED-4DE9-8523-D389248D52EA}" type="presParOf" srcId="{824FDDFE-A4DC-4237-9C6F-B93CFE86F975}" destId="{DEFE2246-5138-4967-AFB0-FEA18D60B807}" srcOrd="2" destOrd="0" presId="urn:microsoft.com/office/officeart/2005/8/layout/hierarchy4"/>
    <dgm:cxn modelId="{C7BF67CF-D007-4859-823A-E03A01EC8448}" type="presParOf" srcId="{DEFE2246-5138-4967-AFB0-FEA18D60B807}" destId="{039679AD-0990-47A4-95B9-1711A3DB9B2C}" srcOrd="0" destOrd="0" presId="urn:microsoft.com/office/officeart/2005/8/layout/hierarchy4"/>
    <dgm:cxn modelId="{76D99DD4-F45B-44CC-AA27-BC1AB160197F}" type="presParOf" srcId="{DEFE2246-5138-4967-AFB0-FEA18D60B807}" destId="{A5087158-F147-4F02-9080-9CEF98BF3F8E}" srcOrd="1" destOrd="0" presId="urn:microsoft.com/office/officeart/2005/8/layout/hierarchy4"/>
    <dgm:cxn modelId="{09B79F67-B9C7-468F-8B02-4AAD8DDE5336}" type="presParOf" srcId="{DEFE2246-5138-4967-AFB0-FEA18D60B807}" destId="{35468278-3817-44C9-8B6A-398530B61064}" srcOrd="2" destOrd="0" presId="urn:microsoft.com/office/officeart/2005/8/layout/hierarchy4"/>
    <dgm:cxn modelId="{6BA8DE33-2103-4AED-912A-3D9432392794}" type="presParOf" srcId="{35468278-3817-44C9-8B6A-398530B61064}" destId="{16A13065-03AB-4567-8554-E642CA0F7698}" srcOrd="0" destOrd="0" presId="urn:microsoft.com/office/officeart/2005/8/layout/hierarchy4"/>
    <dgm:cxn modelId="{B1CC50A3-E98E-43FC-9FBF-EBE71B082AAB}" type="presParOf" srcId="{16A13065-03AB-4567-8554-E642CA0F7698}" destId="{DCC75178-159C-4EEC-9376-883FB7A2D9A7}" srcOrd="0" destOrd="0" presId="urn:microsoft.com/office/officeart/2005/8/layout/hierarchy4"/>
    <dgm:cxn modelId="{5ED59F6D-4890-4D7E-9264-4CFF8AB6FC38}" type="presParOf" srcId="{16A13065-03AB-4567-8554-E642CA0F7698}" destId="{BC22F9A1-D981-46D8-ACBA-75BAFC9F6DC7}" srcOrd="1" destOrd="0" presId="urn:microsoft.com/office/officeart/2005/8/layout/hierarchy4"/>
    <dgm:cxn modelId="{4EAD842F-3811-402F-A8A0-E5CD99E2ECF8}" type="presParOf" srcId="{35468278-3817-44C9-8B6A-398530B61064}" destId="{75A2C915-F5C5-47FB-993A-BD604FD6BDCC}" srcOrd="1" destOrd="0" presId="urn:microsoft.com/office/officeart/2005/8/layout/hierarchy4"/>
    <dgm:cxn modelId="{20FBB296-EA55-424D-A328-1D3BE6584B9D}" type="presParOf" srcId="{35468278-3817-44C9-8B6A-398530B61064}" destId="{ED03B110-8E8A-4F21-8E54-DE30DE5E67BC}" srcOrd="2" destOrd="0" presId="urn:microsoft.com/office/officeart/2005/8/layout/hierarchy4"/>
    <dgm:cxn modelId="{8347E2AA-55A2-43DC-84FE-95A59547DE13}" type="presParOf" srcId="{ED03B110-8E8A-4F21-8E54-DE30DE5E67BC}" destId="{F3A31586-4818-4160-BB0B-36A6B21771E2}" srcOrd="0" destOrd="0" presId="urn:microsoft.com/office/officeart/2005/8/layout/hierarchy4"/>
    <dgm:cxn modelId="{F94C461B-BE60-43F2-BB9F-EE9D68EBD8E0}" type="presParOf" srcId="{ED03B110-8E8A-4F21-8E54-DE30DE5E67BC}" destId="{CD66AD75-C81D-4C7F-9007-368B26A0C991}" srcOrd="1" destOrd="0" presId="urn:microsoft.com/office/officeart/2005/8/layout/hierarchy4"/>
    <dgm:cxn modelId="{6B0B3923-9468-4891-B596-9B26A2B06A99}" type="presParOf" srcId="{824FDDFE-A4DC-4237-9C6F-B93CFE86F975}" destId="{8ADF1EC5-44DA-4C43-8AF6-E3B17D61AB8F}" srcOrd="3" destOrd="0" presId="urn:microsoft.com/office/officeart/2005/8/layout/hierarchy4"/>
    <dgm:cxn modelId="{4EDE30CA-070A-4EC7-A505-380CA18703AA}" type="presParOf" srcId="{824FDDFE-A4DC-4237-9C6F-B93CFE86F975}" destId="{11AE3655-BF96-40E7-A4DD-0E88AE12CE22}" srcOrd="4" destOrd="0" presId="urn:microsoft.com/office/officeart/2005/8/layout/hierarchy4"/>
    <dgm:cxn modelId="{35A1C7E9-22F2-413C-BBB1-5CEAA1C1DF84}" type="presParOf" srcId="{11AE3655-BF96-40E7-A4DD-0E88AE12CE22}" destId="{1B7F2F05-06AE-4508-9D64-A6CDCC9E1476}" srcOrd="0" destOrd="0" presId="urn:microsoft.com/office/officeart/2005/8/layout/hierarchy4"/>
    <dgm:cxn modelId="{8057772A-63CE-44D1-887A-5C828BFCCC67}" type="presParOf" srcId="{11AE3655-BF96-40E7-A4DD-0E88AE12CE22}" destId="{345F3C77-2652-423F-B9E7-5F0E36A1249D}" srcOrd="1" destOrd="0" presId="urn:microsoft.com/office/officeart/2005/8/layout/hierarchy4"/>
    <dgm:cxn modelId="{A5B5EC38-2C26-4642-8947-69620738BB0B}" type="presParOf" srcId="{11AE3655-BF96-40E7-A4DD-0E88AE12CE22}" destId="{73D1F2DE-F984-4556-889B-83191146AEC7}" srcOrd="2" destOrd="0" presId="urn:microsoft.com/office/officeart/2005/8/layout/hierarchy4"/>
    <dgm:cxn modelId="{05AE5A2A-70FC-4A11-B09F-BB2DF855BFE7}" type="presParOf" srcId="{73D1F2DE-F984-4556-889B-83191146AEC7}" destId="{37A4B029-B3C3-43EA-B6DA-5EFC669ABAC2}" srcOrd="0" destOrd="0" presId="urn:microsoft.com/office/officeart/2005/8/layout/hierarchy4"/>
    <dgm:cxn modelId="{6A652B00-DB21-4FC1-BDAB-91902383AB44}" type="presParOf" srcId="{37A4B029-B3C3-43EA-B6DA-5EFC669ABAC2}" destId="{D2B32902-E62C-4C6D-B012-17956F8FF35B}" srcOrd="0" destOrd="0" presId="urn:microsoft.com/office/officeart/2005/8/layout/hierarchy4"/>
    <dgm:cxn modelId="{BD10AE9E-147A-4EF0-A8A7-4AB59E98A002}" type="presParOf" srcId="{37A4B029-B3C3-43EA-B6DA-5EFC669ABAC2}" destId="{0490493A-4C06-44EA-B368-3E1FEB04077F}" srcOrd="1" destOrd="0" presId="urn:microsoft.com/office/officeart/2005/8/layout/hierarchy4"/>
    <dgm:cxn modelId="{FF8BACD1-2709-490D-B495-FB71CB33C917}" type="presParOf" srcId="{73D1F2DE-F984-4556-889B-83191146AEC7}" destId="{55C37E37-95D5-4EA6-95BE-B86A1B145C1B}" srcOrd="1" destOrd="0" presId="urn:microsoft.com/office/officeart/2005/8/layout/hierarchy4"/>
    <dgm:cxn modelId="{0F7C8EEF-B385-490C-A5D0-048B2D9CB3B0}" type="presParOf" srcId="{73D1F2DE-F984-4556-889B-83191146AEC7}" destId="{F3288932-BA18-46AC-A0B5-43DD661D8507}" srcOrd="2" destOrd="0" presId="urn:microsoft.com/office/officeart/2005/8/layout/hierarchy4"/>
    <dgm:cxn modelId="{FAF7D770-B62E-420E-9AE2-26F0600B9B78}" type="presParOf" srcId="{F3288932-BA18-46AC-A0B5-43DD661D8507}" destId="{BB6E486F-9492-4D5F-8F0B-46ED843DA067}" srcOrd="0" destOrd="0" presId="urn:microsoft.com/office/officeart/2005/8/layout/hierarchy4"/>
    <dgm:cxn modelId="{AC3F8F43-BACA-4471-9EAE-F71E2EDC4CA1}" type="presParOf" srcId="{F3288932-BA18-46AC-A0B5-43DD661D8507}" destId="{AFC8393A-F8CB-4141-B2B4-91DB3BF1A02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F6036B-921D-4052-B647-3C9E7E30AA37}" type="doc">
      <dgm:prSet loTypeId="urn:microsoft.com/office/officeart/2005/8/layout/radial6" loCatId="relationship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E8B3AE7C-E672-40FD-9B47-5A711512ADC0}">
      <dgm:prSet/>
      <dgm:spPr/>
      <dgm:t>
        <a:bodyPr/>
        <a:lstStyle/>
        <a:p>
          <a:pPr rtl="0"/>
          <a:r>
            <a:rPr lang="en-US" altLang="zh-CN" b="1" dirty="0" smtClean="0"/>
            <a:t>P(X, Y)</a:t>
          </a:r>
          <a:endParaRPr lang="zh-CN" b="1" dirty="0"/>
        </a:p>
      </dgm:t>
    </dgm:pt>
    <dgm:pt modelId="{AB80CE62-B82D-4188-85BD-D54340D0C221}" type="parTrans" cxnId="{653CBF7C-4FD7-4D74-9218-93A93D0647D8}">
      <dgm:prSet/>
      <dgm:spPr/>
      <dgm:t>
        <a:bodyPr/>
        <a:lstStyle/>
        <a:p>
          <a:endParaRPr lang="zh-CN" altLang="en-US"/>
        </a:p>
      </dgm:t>
    </dgm:pt>
    <dgm:pt modelId="{4474442B-AC1A-4651-A2B3-4F27D3D9FC97}" type="sibTrans" cxnId="{653CBF7C-4FD7-4D74-9218-93A93D0647D8}">
      <dgm:prSet/>
      <dgm:spPr/>
      <dgm:t>
        <a:bodyPr/>
        <a:lstStyle/>
        <a:p>
          <a:endParaRPr lang="zh-CN" altLang="en-US"/>
        </a:p>
      </dgm:t>
    </dgm:pt>
    <dgm:pt modelId="{2DFB043E-F704-4760-B8E6-CAEAAA9CF213}">
      <dgm:prSet/>
      <dgm:spPr>
        <a:solidFill>
          <a:srgbClr val="1A4EB3"/>
        </a:solidFill>
      </dgm:spPr>
      <dgm:t>
        <a:bodyPr/>
        <a:lstStyle/>
        <a:p>
          <a:pPr rtl="0"/>
          <a:r>
            <a:rPr lang="en-US" altLang="zh-CN" b="1" dirty="0" smtClean="0"/>
            <a:t>P(X)</a:t>
          </a:r>
          <a:endParaRPr lang="zh-CN" b="1" dirty="0"/>
        </a:p>
      </dgm:t>
    </dgm:pt>
    <dgm:pt modelId="{2FA76948-E7FD-4BDA-A44B-800C62BAB434}" type="parTrans" cxnId="{7AFCD48A-3CE3-4C46-9B9C-267CD24CB22F}">
      <dgm:prSet/>
      <dgm:spPr/>
      <dgm:t>
        <a:bodyPr/>
        <a:lstStyle/>
        <a:p>
          <a:endParaRPr lang="zh-CN" altLang="en-US"/>
        </a:p>
      </dgm:t>
    </dgm:pt>
    <dgm:pt modelId="{6A193C0A-A2AD-451E-A159-BBB4CB9D1D8B}" type="sibTrans" cxnId="{7AFCD48A-3CE3-4C46-9B9C-267CD24CB22F}">
      <dgm:prSet/>
      <dgm:spPr/>
      <dgm:t>
        <a:bodyPr/>
        <a:lstStyle/>
        <a:p>
          <a:endParaRPr lang="zh-CN" altLang="en-US"/>
        </a:p>
      </dgm:t>
    </dgm:pt>
    <dgm:pt modelId="{49802118-C7FB-4D56-AE97-5081308EA567}">
      <dgm:prSet/>
      <dgm:spPr/>
      <dgm:t>
        <a:bodyPr/>
        <a:lstStyle/>
        <a:p>
          <a:pPr rtl="0"/>
          <a:r>
            <a:rPr lang="en-US" altLang="zh-CN" b="1" dirty="0" smtClean="0"/>
            <a:t>P(Y)</a:t>
          </a:r>
          <a:endParaRPr lang="zh-CN" b="1" dirty="0"/>
        </a:p>
      </dgm:t>
    </dgm:pt>
    <dgm:pt modelId="{DAC813DE-ADC5-4B5D-9816-A80D1920A9B0}" type="parTrans" cxnId="{AB07D5FC-021A-44D9-BF74-51C6CD0B0D2A}">
      <dgm:prSet/>
      <dgm:spPr/>
      <dgm:t>
        <a:bodyPr/>
        <a:lstStyle/>
        <a:p>
          <a:endParaRPr lang="zh-CN" altLang="en-US"/>
        </a:p>
      </dgm:t>
    </dgm:pt>
    <dgm:pt modelId="{F897B2B4-AFC4-4D7A-BCC8-A8C430CBC76E}" type="sibTrans" cxnId="{AB07D5FC-021A-44D9-BF74-51C6CD0B0D2A}">
      <dgm:prSet/>
      <dgm:spPr>
        <a:solidFill>
          <a:srgbClr val="959DBF"/>
        </a:solidFill>
      </dgm:spPr>
      <dgm:t>
        <a:bodyPr/>
        <a:lstStyle/>
        <a:p>
          <a:endParaRPr lang="zh-CN" altLang="en-US"/>
        </a:p>
      </dgm:t>
    </dgm:pt>
    <dgm:pt modelId="{0F54DC60-B5C2-4E62-907E-15CE0C44B78B}">
      <dgm:prSet/>
      <dgm:spPr>
        <a:solidFill>
          <a:srgbClr val="4D6CC3"/>
        </a:solidFill>
      </dgm:spPr>
      <dgm:t>
        <a:bodyPr/>
        <a:lstStyle/>
        <a:p>
          <a:pPr rtl="0"/>
          <a:r>
            <a:rPr lang="en-US" altLang="zh-CN" b="1" dirty="0" smtClean="0"/>
            <a:t>P(X|Y)</a:t>
          </a:r>
          <a:endParaRPr lang="zh-CN" b="1" dirty="0"/>
        </a:p>
      </dgm:t>
    </dgm:pt>
    <dgm:pt modelId="{0549F474-C6FC-4146-BD60-33A789E32526}" type="parTrans" cxnId="{35431763-C0EB-4E2F-86B4-540DCE7664AB}">
      <dgm:prSet/>
      <dgm:spPr/>
      <dgm:t>
        <a:bodyPr/>
        <a:lstStyle/>
        <a:p>
          <a:endParaRPr lang="zh-CN" altLang="en-US"/>
        </a:p>
      </dgm:t>
    </dgm:pt>
    <dgm:pt modelId="{2222DFDC-D7BA-4515-87A6-7EB4B75B8CC4}" type="sibTrans" cxnId="{35431763-C0EB-4E2F-86B4-540DCE7664AB}">
      <dgm:prSet/>
      <dgm:spPr/>
      <dgm:t>
        <a:bodyPr/>
        <a:lstStyle/>
        <a:p>
          <a:endParaRPr lang="zh-CN" altLang="en-US"/>
        </a:p>
      </dgm:t>
    </dgm:pt>
    <dgm:pt modelId="{25369439-84A3-43C4-B800-C27C36E89905}">
      <dgm:prSet/>
      <dgm:spPr>
        <a:solidFill>
          <a:srgbClr val="4D6CC3"/>
        </a:solidFill>
      </dgm:spPr>
      <dgm:t>
        <a:bodyPr/>
        <a:lstStyle/>
        <a:p>
          <a:pPr rtl="0"/>
          <a:r>
            <a:rPr lang="en-US" altLang="zh-CN" b="1" dirty="0" smtClean="0"/>
            <a:t>P(Y|X)</a:t>
          </a:r>
          <a:endParaRPr lang="zh-CN" b="1" dirty="0"/>
        </a:p>
      </dgm:t>
    </dgm:pt>
    <dgm:pt modelId="{C32E7203-EF85-440B-BDD1-E1934F810F59}" type="parTrans" cxnId="{4B503D51-D10F-47C5-890B-0943707CDAFF}">
      <dgm:prSet/>
      <dgm:spPr/>
      <dgm:t>
        <a:bodyPr/>
        <a:lstStyle/>
        <a:p>
          <a:endParaRPr lang="zh-CN" altLang="en-US"/>
        </a:p>
      </dgm:t>
    </dgm:pt>
    <dgm:pt modelId="{F1F013D4-192B-4415-A65E-9647CF9BAAFE}" type="sibTrans" cxnId="{4B503D51-D10F-47C5-890B-0943707CDAFF}">
      <dgm:prSet/>
      <dgm:spPr>
        <a:solidFill>
          <a:srgbClr val="959DBF"/>
        </a:solidFill>
      </dgm:spPr>
      <dgm:t>
        <a:bodyPr/>
        <a:lstStyle/>
        <a:p>
          <a:endParaRPr lang="zh-CN" altLang="en-US"/>
        </a:p>
      </dgm:t>
    </dgm:pt>
    <dgm:pt modelId="{554C4B73-7F07-48DD-A12A-7444DB14B2B1}">
      <dgm:prSet/>
      <dgm:spPr/>
    </dgm:pt>
    <dgm:pt modelId="{64F13651-B7E0-4D9F-B5FB-531409FF9962}" type="parTrans" cxnId="{4371D4DF-72A6-4E35-BCF9-041E5D995487}">
      <dgm:prSet/>
      <dgm:spPr/>
      <dgm:t>
        <a:bodyPr/>
        <a:lstStyle/>
        <a:p>
          <a:endParaRPr lang="zh-CN" altLang="en-US"/>
        </a:p>
      </dgm:t>
    </dgm:pt>
    <dgm:pt modelId="{F0A4721E-4BF5-4132-BA67-A3A5B479E7D0}" type="sibTrans" cxnId="{4371D4DF-72A6-4E35-BCF9-041E5D995487}">
      <dgm:prSet/>
      <dgm:spPr/>
      <dgm:t>
        <a:bodyPr/>
        <a:lstStyle/>
        <a:p>
          <a:endParaRPr lang="zh-CN" altLang="en-US"/>
        </a:p>
      </dgm:t>
    </dgm:pt>
    <dgm:pt modelId="{DBEE3A13-7517-4DEE-88CF-34B2B62CCA34}" type="pres">
      <dgm:prSet presAssocID="{79F6036B-921D-4052-B647-3C9E7E30AA3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F8D6F6-F2DE-40F3-BAB0-C32E41A228AF}" type="pres">
      <dgm:prSet presAssocID="{E8B3AE7C-E672-40FD-9B47-5A711512ADC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3A42DF56-89D5-4D61-AB79-F04CF666D25D}" type="pres">
      <dgm:prSet presAssocID="{2DFB043E-F704-4760-B8E6-CAEAAA9CF213}" presName="node" presStyleLbl="node1" presStyleIdx="0" presStyleCnt="4">
        <dgm:presLayoutVars>
          <dgm:bulletEnabled val="1"/>
        </dgm:presLayoutVars>
      </dgm:prSet>
      <dgm:spPr/>
    </dgm:pt>
    <dgm:pt modelId="{A720CA6E-6DCE-45EF-9A68-C0F1425AA86F}" type="pres">
      <dgm:prSet presAssocID="{2DFB043E-F704-4760-B8E6-CAEAAA9CF213}" presName="dummy" presStyleCnt="0"/>
      <dgm:spPr/>
    </dgm:pt>
    <dgm:pt modelId="{DCA75A46-058D-4CB8-94CA-0AC333CDE5DA}" type="pres">
      <dgm:prSet presAssocID="{6A193C0A-A2AD-451E-A159-BBB4CB9D1D8B}" presName="sibTrans" presStyleLbl="sibTrans2D1" presStyleIdx="0" presStyleCnt="4"/>
      <dgm:spPr/>
    </dgm:pt>
    <dgm:pt modelId="{1AA6BF97-6F51-47FD-9A56-E6150280DC98}" type="pres">
      <dgm:prSet presAssocID="{49802118-C7FB-4D56-AE97-5081308EA567}" presName="node" presStyleLbl="node1" presStyleIdx="1" presStyleCnt="4">
        <dgm:presLayoutVars>
          <dgm:bulletEnabled val="1"/>
        </dgm:presLayoutVars>
      </dgm:prSet>
      <dgm:spPr/>
    </dgm:pt>
    <dgm:pt modelId="{2783A6FA-E1EE-40A3-866F-385E6F2D49E1}" type="pres">
      <dgm:prSet presAssocID="{49802118-C7FB-4D56-AE97-5081308EA567}" presName="dummy" presStyleCnt="0"/>
      <dgm:spPr/>
    </dgm:pt>
    <dgm:pt modelId="{E56A9E35-18D4-47B7-AF4E-4E2BF4AD3AEF}" type="pres">
      <dgm:prSet presAssocID="{F897B2B4-AFC4-4D7A-BCC8-A8C430CBC76E}" presName="sibTrans" presStyleLbl="sibTrans2D1" presStyleIdx="1" presStyleCnt="4"/>
      <dgm:spPr/>
    </dgm:pt>
    <dgm:pt modelId="{329BB82C-A1A2-49C2-9B68-360028132113}" type="pres">
      <dgm:prSet presAssocID="{0F54DC60-B5C2-4E62-907E-15CE0C44B78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6F53D0-44C0-49A5-87E8-C59EA2BB7E62}" type="pres">
      <dgm:prSet presAssocID="{0F54DC60-B5C2-4E62-907E-15CE0C44B78B}" presName="dummy" presStyleCnt="0"/>
      <dgm:spPr/>
    </dgm:pt>
    <dgm:pt modelId="{C37C3AA3-7009-493F-ADE7-2C41D21A4F96}" type="pres">
      <dgm:prSet presAssocID="{2222DFDC-D7BA-4515-87A6-7EB4B75B8CC4}" presName="sibTrans" presStyleLbl="sibTrans2D1" presStyleIdx="2" presStyleCnt="4"/>
      <dgm:spPr/>
    </dgm:pt>
    <dgm:pt modelId="{5B28F2A3-03DE-495E-B08D-EE8CFC33CE8F}" type="pres">
      <dgm:prSet presAssocID="{25369439-84A3-43C4-B800-C27C36E89905}" presName="node" presStyleLbl="node1" presStyleIdx="3" presStyleCnt="4">
        <dgm:presLayoutVars>
          <dgm:bulletEnabled val="1"/>
        </dgm:presLayoutVars>
      </dgm:prSet>
      <dgm:spPr/>
    </dgm:pt>
    <dgm:pt modelId="{2F481C34-5F09-48A0-8E45-C6545EEDFAC8}" type="pres">
      <dgm:prSet presAssocID="{25369439-84A3-43C4-B800-C27C36E89905}" presName="dummy" presStyleCnt="0"/>
      <dgm:spPr/>
    </dgm:pt>
    <dgm:pt modelId="{89CC16F9-7A17-46BE-9516-9090217E80D5}" type="pres">
      <dgm:prSet presAssocID="{F1F013D4-192B-4415-A65E-9647CF9BAAFE}" presName="sibTrans" presStyleLbl="sibTrans2D1" presStyleIdx="3" presStyleCnt="4"/>
      <dgm:spPr/>
    </dgm:pt>
  </dgm:ptLst>
  <dgm:cxnLst>
    <dgm:cxn modelId="{CCD55E7F-7CB8-45D9-98A2-367F8FF887B6}" type="presOf" srcId="{F1F013D4-192B-4415-A65E-9647CF9BAAFE}" destId="{89CC16F9-7A17-46BE-9516-9090217E80D5}" srcOrd="0" destOrd="0" presId="urn:microsoft.com/office/officeart/2005/8/layout/radial6"/>
    <dgm:cxn modelId="{BA255A06-207D-49B5-9C9E-098CDEFB2574}" type="presOf" srcId="{2DFB043E-F704-4760-B8E6-CAEAAA9CF213}" destId="{3A42DF56-89D5-4D61-AB79-F04CF666D25D}" srcOrd="0" destOrd="0" presId="urn:microsoft.com/office/officeart/2005/8/layout/radial6"/>
    <dgm:cxn modelId="{4317A8D4-E744-4CCD-9210-3C3FFDDC4F8A}" type="presOf" srcId="{F897B2B4-AFC4-4D7A-BCC8-A8C430CBC76E}" destId="{E56A9E35-18D4-47B7-AF4E-4E2BF4AD3AEF}" srcOrd="0" destOrd="0" presId="urn:microsoft.com/office/officeart/2005/8/layout/radial6"/>
    <dgm:cxn modelId="{3C0698A0-1C40-45E0-81FD-340FD3EB0CB7}" type="presOf" srcId="{79F6036B-921D-4052-B647-3C9E7E30AA37}" destId="{DBEE3A13-7517-4DEE-88CF-34B2B62CCA34}" srcOrd="0" destOrd="0" presId="urn:microsoft.com/office/officeart/2005/8/layout/radial6"/>
    <dgm:cxn modelId="{249DEDF5-FB5C-4BAC-9BF6-6EB887002115}" type="presOf" srcId="{0F54DC60-B5C2-4E62-907E-15CE0C44B78B}" destId="{329BB82C-A1A2-49C2-9B68-360028132113}" srcOrd="0" destOrd="0" presId="urn:microsoft.com/office/officeart/2005/8/layout/radial6"/>
    <dgm:cxn modelId="{547BA310-017A-4E06-8DAD-ADA9B6F8C74A}" type="presOf" srcId="{49802118-C7FB-4D56-AE97-5081308EA567}" destId="{1AA6BF97-6F51-47FD-9A56-E6150280DC98}" srcOrd="0" destOrd="0" presId="urn:microsoft.com/office/officeart/2005/8/layout/radial6"/>
    <dgm:cxn modelId="{AB07D5FC-021A-44D9-BF74-51C6CD0B0D2A}" srcId="{E8B3AE7C-E672-40FD-9B47-5A711512ADC0}" destId="{49802118-C7FB-4D56-AE97-5081308EA567}" srcOrd="1" destOrd="0" parTransId="{DAC813DE-ADC5-4B5D-9816-A80D1920A9B0}" sibTransId="{F897B2B4-AFC4-4D7A-BCC8-A8C430CBC76E}"/>
    <dgm:cxn modelId="{4371D4DF-72A6-4E35-BCF9-041E5D995487}" srcId="{79F6036B-921D-4052-B647-3C9E7E30AA37}" destId="{554C4B73-7F07-48DD-A12A-7444DB14B2B1}" srcOrd="1" destOrd="0" parTransId="{64F13651-B7E0-4D9F-B5FB-531409FF9962}" sibTransId="{F0A4721E-4BF5-4132-BA67-A3A5B479E7D0}"/>
    <dgm:cxn modelId="{35431763-C0EB-4E2F-86B4-540DCE7664AB}" srcId="{E8B3AE7C-E672-40FD-9B47-5A711512ADC0}" destId="{0F54DC60-B5C2-4E62-907E-15CE0C44B78B}" srcOrd="2" destOrd="0" parTransId="{0549F474-C6FC-4146-BD60-33A789E32526}" sibTransId="{2222DFDC-D7BA-4515-87A6-7EB4B75B8CC4}"/>
    <dgm:cxn modelId="{653CBF7C-4FD7-4D74-9218-93A93D0647D8}" srcId="{79F6036B-921D-4052-B647-3C9E7E30AA37}" destId="{E8B3AE7C-E672-40FD-9B47-5A711512ADC0}" srcOrd="0" destOrd="0" parTransId="{AB80CE62-B82D-4188-85BD-D54340D0C221}" sibTransId="{4474442B-AC1A-4651-A2B3-4F27D3D9FC97}"/>
    <dgm:cxn modelId="{103D5E41-52E9-4CE6-894F-8957EE8BD582}" type="presOf" srcId="{E8B3AE7C-E672-40FD-9B47-5A711512ADC0}" destId="{40F8D6F6-F2DE-40F3-BAB0-C32E41A228AF}" srcOrd="0" destOrd="0" presId="urn:microsoft.com/office/officeart/2005/8/layout/radial6"/>
    <dgm:cxn modelId="{C33EB13A-573D-49C4-AB54-AE5109A8EEEF}" type="presOf" srcId="{2222DFDC-D7BA-4515-87A6-7EB4B75B8CC4}" destId="{C37C3AA3-7009-493F-ADE7-2C41D21A4F96}" srcOrd="0" destOrd="0" presId="urn:microsoft.com/office/officeart/2005/8/layout/radial6"/>
    <dgm:cxn modelId="{7AFCD48A-3CE3-4C46-9B9C-267CD24CB22F}" srcId="{E8B3AE7C-E672-40FD-9B47-5A711512ADC0}" destId="{2DFB043E-F704-4760-B8E6-CAEAAA9CF213}" srcOrd="0" destOrd="0" parTransId="{2FA76948-E7FD-4BDA-A44B-800C62BAB434}" sibTransId="{6A193C0A-A2AD-451E-A159-BBB4CB9D1D8B}"/>
    <dgm:cxn modelId="{3A880EA4-898A-430C-835B-4668B753639C}" type="presOf" srcId="{6A193C0A-A2AD-451E-A159-BBB4CB9D1D8B}" destId="{DCA75A46-058D-4CB8-94CA-0AC333CDE5DA}" srcOrd="0" destOrd="0" presId="urn:microsoft.com/office/officeart/2005/8/layout/radial6"/>
    <dgm:cxn modelId="{4B503D51-D10F-47C5-890B-0943707CDAFF}" srcId="{E8B3AE7C-E672-40FD-9B47-5A711512ADC0}" destId="{25369439-84A3-43C4-B800-C27C36E89905}" srcOrd="3" destOrd="0" parTransId="{C32E7203-EF85-440B-BDD1-E1934F810F59}" sibTransId="{F1F013D4-192B-4415-A65E-9647CF9BAAFE}"/>
    <dgm:cxn modelId="{58DEDD55-A938-4BEA-B909-B1804DB116AA}" type="presOf" srcId="{25369439-84A3-43C4-B800-C27C36E89905}" destId="{5B28F2A3-03DE-495E-B08D-EE8CFC33CE8F}" srcOrd="0" destOrd="0" presId="urn:microsoft.com/office/officeart/2005/8/layout/radial6"/>
    <dgm:cxn modelId="{B4A4A415-5871-4E62-B10B-C29CCCA11192}" type="presParOf" srcId="{DBEE3A13-7517-4DEE-88CF-34B2B62CCA34}" destId="{40F8D6F6-F2DE-40F3-BAB0-C32E41A228AF}" srcOrd="0" destOrd="0" presId="urn:microsoft.com/office/officeart/2005/8/layout/radial6"/>
    <dgm:cxn modelId="{D715A394-E95B-474E-BB5E-A30F59528E8E}" type="presParOf" srcId="{DBEE3A13-7517-4DEE-88CF-34B2B62CCA34}" destId="{3A42DF56-89D5-4D61-AB79-F04CF666D25D}" srcOrd="1" destOrd="0" presId="urn:microsoft.com/office/officeart/2005/8/layout/radial6"/>
    <dgm:cxn modelId="{E09A6D44-D4AA-4136-898B-FF2BFCCD85CC}" type="presParOf" srcId="{DBEE3A13-7517-4DEE-88CF-34B2B62CCA34}" destId="{A720CA6E-6DCE-45EF-9A68-C0F1425AA86F}" srcOrd="2" destOrd="0" presId="urn:microsoft.com/office/officeart/2005/8/layout/radial6"/>
    <dgm:cxn modelId="{58452959-E4D2-4A36-9AB9-30B64254D9FA}" type="presParOf" srcId="{DBEE3A13-7517-4DEE-88CF-34B2B62CCA34}" destId="{DCA75A46-058D-4CB8-94CA-0AC333CDE5DA}" srcOrd="3" destOrd="0" presId="urn:microsoft.com/office/officeart/2005/8/layout/radial6"/>
    <dgm:cxn modelId="{9F3962FA-354E-4192-A7F1-99F93FA4474C}" type="presParOf" srcId="{DBEE3A13-7517-4DEE-88CF-34B2B62CCA34}" destId="{1AA6BF97-6F51-47FD-9A56-E6150280DC98}" srcOrd="4" destOrd="0" presId="urn:microsoft.com/office/officeart/2005/8/layout/radial6"/>
    <dgm:cxn modelId="{2E2CB8AA-8F44-4B9F-9A12-86D027A82D16}" type="presParOf" srcId="{DBEE3A13-7517-4DEE-88CF-34B2B62CCA34}" destId="{2783A6FA-E1EE-40A3-866F-385E6F2D49E1}" srcOrd="5" destOrd="0" presId="urn:microsoft.com/office/officeart/2005/8/layout/radial6"/>
    <dgm:cxn modelId="{F8038C39-D73E-4F51-9E99-8945328F252D}" type="presParOf" srcId="{DBEE3A13-7517-4DEE-88CF-34B2B62CCA34}" destId="{E56A9E35-18D4-47B7-AF4E-4E2BF4AD3AEF}" srcOrd="6" destOrd="0" presId="urn:microsoft.com/office/officeart/2005/8/layout/radial6"/>
    <dgm:cxn modelId="{71F20FD0-B8EA-432F-94D6-C12E04929834}" type="presParOf" srcId="{DBEE3A13-7517-4DEE-88CF-34B2B62CCA34}" destId="{329BB82C-A1A2-49C2-9B68-360028132113}" srcOrd="7" destOrd="0" presId="urn:microsoft.com/office/officeart/2005/8/layout/radial6"/>
    <dgm:cxn modelId="{56E8689D-7900-48F4-9644-649E60DBF78D}" type="presParOf" srcId="{DBEE3A13-7517-4DEE-88CF-34B2B62CCA34}" destId="{EF6F53D0-44C0-49A5-87E8-C59EA2BB7E62}" srcOrd="8" destOrd="0" presId="urn:microsoft.com/office/officeart/2005/8/layout/radial6"/>
    <dgm:cxn modelId="{B49BE485-5B2D-44C4-87CF-8C46CA770DF7}" type="presParOf" srcId="{DBEE3A13-7517-4DEE-88CF-34B2B62CCA34}" destId="{C37C3AA3-7009-493F-ADE7-2C41D21A4F96}" srcOrd="9" destOrd="0" presId="urn:microsoft.com/office/officeart/2005/8/layout/radial6"/>
    <dgm:cxn modelId="{5FE34907-8586-4876-8CEC-FE860B22BA88}" type="presParOf" srcId="{DBEE3A13-7517-4DEE-88CF-34B2B62CCA34}" destId="{5B28F2A3-03DE-495E-B08D-EE8CFC33CE8F}" srcOrd="10" destOrd="0" presId="urn:microsoft.com/office/officeart/2005/8/layout/radial6"/>
    <dgm:cxn modelId="{AC8A454A-25A8-465C-975A-ECC385FDCC31}" type="presParOf" srcId="{DBEE3A13-7517-4DEE-88CF-34B2B62CCA34}" destId="{2F481C34-5F09-48A0-8E45-C6545EEDFAC8}" srcOrd="11" destOrd="0" presId="urn:microsoft.com/office/officeart/2005/8/layout/radial6"/>
    <dgm:cxn modelId="{8F82BB51-87B3-40CF-A4B2-2EF5726A89D1}" type="presParOf" srcId="{DBEE3A13-7517-4DEE-88CF-34B2B62CCA34}" destId="{89CC16F9-7A17-46BE-9516-9090217E80D5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CD38E-588E-40C0-AECD-2A421DC1FA8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A45554EC-3DEB-4845-9A77-D944B7ADEF3E}">
      <dgm:prSet custT="1"/>
      <dgm:spPr/>
      <dgm:t>
        <a:bodyPr/>
        <a:lstStyle/>
        <a:p>
          <a:pPr rtl="0"/>
          <a:r>
            <a:rPr lang="zh-CN" altLang="en-US" sz="2000" dirty="0" smtClean="0"/>
            <a:t>数据驱动的相似性学习</a:t>
          </a:r>
          <a:endParaRPr lang="zh-CN" altLang="en-US" sz="2000" dirty="0"/>
        </a:p>
      </dgm:t>
    </dgm:pt>
    <dgm:pt modelId="{733FE318-FA8B-4059-923A-3B5754B3F6A9}" type="parTrans" cxnId="{015274B3-D510-4DA0-86AE-DBCAB7D487A4}">
      <dgm:prSet/>
      <dgm:spPr/>
      <dgm:t>
        <a:bodyPr/>
        <a:lstStyle/>
        <a:p>
          <a:endParaRPr lang="zh-CN" altLang="en-US"/>
        </a:p>
      </dgm:t>
    </dgm:pt>
    <dgm:pt modelId="{D5E58AAA-779A-4420-95F2-D625567A9919}" type="sibTrans" cxnId="{015274B3-D510-4DA0-86AE-DBCAB7D487A4}">
      <dgm:prSet/>
      <dgm:spPr/>
      <dgm:t>
        <a:bodyPr/>
        <a:lstStyle/>
        <a:p>
          <a:endParaRPr lang="zh-CN" altLang="en-US"/>
        </a:p>
      </dgm:t>
    </dgm:pt>
    <dgm:pt modelId="{B4050986-4B6E-4277-A59F-7FBA3CE25862}">
      <dgm:prSet custT="1"/>
      <dgm:spPr>
        <a:solidFill>
          <a:srgbClr val="4D6CC3"/>
        </a:solidFill>
      </dgm:spPr>
      <dgm:t>
        <a:bodyPr/>
        <a:lstStyle/>
        <a:p>
          <a:pPr rtl="0"/>
          <a:r>
            <a:rPr lang="zh-CN" altLang="en-US" sz="2000" dirty="0" smtClean="0"/>
            <a:t>图像聚类</a:t>
          </a:r>
          <a:endParaRPr lang="zh-CN" altLang="en-US" sz="2000" dirty="0"/>
        </a:p>
      </dgm:t>
    </dgm:pt>
    <dgm:pt modelId="{AC3EA77F-1666-48C9-AB53-38F783DBCE1B}" type="parTrans" cxnId="{14EB7DBF-66E3-4A39-A321-838178326F6F}">
      <dgm:prSet/>
      <dgm:spPr>
        <a:ln w="34925"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DEEA286C-3F68-4D1C-8535-27ACC67D4D23}" type="sibTrans" cxnId="{14EB7DBF-66E3-4A39-A321-838178326F6F}">
      <dgm:prSet/>
      <dgm:spPr/>
      <dgm:t>
        <a:bodyPr/>
        <a:lstStyle/>
        <a:p>
          <a:endParaRPr lang="zh-CN" altLang="en-US"/>
        </a:p>
      </dgm:t>
    </dgm:pt>
    <dgm:pt modelId="{93A59825-CC01-4A67-B961-64C999282352}">
      <dgm:prSet custT="1"/>
      <dgm:spPr>
        <a:solidFill>
          <a:srgbClr val="4D6CC3"/>
        </a:solidFill>
      </dgm:spPr>
      <dgm:t>
        <a:bodyPr/>
        <a:lstStyle/>
        <a:p>
          <a:pPr rtl="0"/>
          <a:r>
            <a:rPr lang="zh-CN" altLang="en-US" sz="2000" dirty="0" smtClean="0"/>
            <a:t>多模态约束聚类</a:t>
          </a:r>
          <a:endParaRPr lang="zh-CN" altLang="en-US" sz="2000" dirty="0"/>
        </a:p>
      </dgm:t>
    </dgm:pt>
    <dgm:pt modelId="{B457342E-C658-4C32-B672-98A1496F9A6C}" type="parTrans" cxnId="{1B955D79-9F19-4C86-A89F-178B95F2FD2F}">
      <dgm:prSet/>
      <dgm:spPr>
        <a:ln w="34925"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B0AAA55-B7C3-458F-B2E7-175F85F7A565}" type="sibTrans" cxnId="{1B955D79-9F19-4C86-A89F-178B95F2FD2F}">
      <dgm:prSet/>
      <dgm:spPr/>
      <dgm:t>
        <a:bodyPr/>
        <a:lstStyle/>
        <a:p>
          <a:endParaRPr lang="zh-CN" altLang="en-US"/>
        </a:p>
      </dgm:t>
    </dgm:pt>
    <dgm:pt modelId="{4C8190CA-A907-422F-9FF2-A32E5775D2B0}">
      <dgm:prSet custT="1"/>
      <dgm:spPr>
        <a:solidFill>
          <a:srgbClr val="4D6CC3"/>
        </a:solidFill>
      </dgm:spPr>
      <dgm:t>
        <a:bodyPr/>
        <a:lstStyle/>
        <a:p>
          <a:pPr rtl="0"/>
          <a:r>
            <a:rPr lang="zh-CN" altLang="en-US" sz="2000" dirty="0" smtClean="0"/>
            <a:t>自然图像抠图</a:t>
          </a:r>
          <a:endParaRPr lang="zh-CN" altLang="en-US" sz="2000" dirty="0"/>
        </a:p>
      </dgm:t>
    </dgm:pt>
    <dgm:pt modelId="{8FD80141-67EF-4014-91B8-8B995BA183C2}" type="parTrans" cxnId="{A4DF0679-9675-47C9-9E09-DDD7E807CA43}">
      <dgm:prSet/>
      <dgm:spPr>
        <a:ln w="34925"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40F0A9A5-9D1B-4972-9319-86074383315D}" type="sibTrans" cxnId="{A4DF0679-9675-47C9-9E09-DDD7E807CA43}">
      <dgm:prSet/>
      <dgm:spPr/>
      <dgm:t>
        <a:bodyPr/>
        <a:lstStyle/>
        <a:p>
          <a:endParaRPr lang="zh-CN" altLang="en-US"/>
        </a:p>
      </dgm:t>
    </dgm:pt>
    <dgm:pt modelId="{58A15A41-9B2E-49D9-8F32-9FFE6125B014}" type="pres">
      <dgm:prSet presAssocID="{234CD38E-588E-40C0-AECD-2A421DC1FA8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40069E9-93DF-4616-BB93-26C2E188BC58}" type="pres">
      <dgm:prSet presAssocID="{234CD38E-588E-40C0-AECD-2A421DC1FA8D}" presName="hierFlow" presStyleCnt="0"/>
      <dgm:spPr/>
    </dgm:pt>
    <dgm:pt modelId="{D8156EC9-798D-499A-A4A8-56112E5BA469}" type="pres">
      <dgm:prSet presAssocID="{234CD38E-588E-40C0-AECD-2A421DC1FA8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8BD88A7-2FC3-4F9E-8589-6E24929158A0}" type="pres">
      <dgm:prSet presAssocID="{A45554EC-3DEB-4845-9A77-D944B7ADEF3E}" presName="Name14" presStyleCnt="0"/>
      <dgm:spPr/>
    </dgm:pt>
    <dgm:pt modelId="{6976CA9B-E361-4264-9698-F909323D7866}" type="pres">
      <dgm:prSet presAssocID="{A45554EC-3DEB-4845-9A77-D944B7ADEF3E}" presName="level1Shape" presStyleLbl="node0" presStyleIdx="0" presStyleCnt="1" custScaleX="200665" custScaleY="62604" custLinFactNeighborX="-16663">
        <dgm:presLayoutVars>
          <dgm:chPref val="3"/>
        </dgm:presLayoutVars>
      </dgm:prSet>
      <dgm:spPr/>
    </dgm:pt>
    <dgm:pt modelId="{F4F0E595-869B-4B43-82D1-FB9A09BC7C95}" type="pres">
      <dgm:prSet presAssocID="{A45554EC-3DEB-4845-9A77-D944B7ADEF3E}" presName="hierChild2" presStyleCnt="0"/>
      <dgm:spPr/>
    </dgm:pt>
    <dgm:pt modelId="{1B5205F4-E05D-4D03-8E36-E9D9B3A02B76}" type="pres">
      <dgm:prSet presAssocID="{AC3EA77F-1666-48C9-AB53-38F783DBCE1B}" presName="Name19" presStyleLbl="parChTrans1D2" presStyleIdx="0" presStyleCnt="3"/>
      <dgm:spPr/>
    </dgm:pt>
    <dgm:pt modelId="{DE1FF1D6-F8C3-42FD-9A2F-77E56AA30803}" type="pres">
      <dgm:prSet presAssocID="{B4050986-4B6E-4277-A59F-7FBA3CE25862}" presName="Name21" presStyleCnt="0"/>
      <dgm:spPr/>
    </dgm:pt>
    <dgm:pt modelId="{A6F98806-E2D5-4C17-B571-660FEEED232E}" type="pres">
      <dgm:prSet presAssocID="{B4050986-4B6E-4277-A59F-7FBA3CE25862}" presName="level2Shape" presStyleLbl="node2" presStyleIdx="0" presStyleCnt="3" custScaleX="94104" custScaleY="62604"/>
      <dgm:spPr/>
    </dgm:pt>
    <dgm:pt modelId="{A2252559-CE85-4A8C-95F8-91B03BA84DB3}" type="pres">
      <dgm:prSet presAssocID="{B4050986-4B6E-4277-A59F-7FBA3CE25862}" presName="hierChild3" presStyleCnt="0"/>
      <dgm:spPr/>
    </dgm:pt>
    <dgm:pt modelId="{20BBC344-35F3-4EEC-81B2-3A755763F97C}" type="pres">
      <dgm:prSet presAssocID="{B457342E-C658-4C32-B672-98A1496F9A6C}" presName="Name19" presStyleLbl="parChTrans1D2" presStyleIdx="1" presStyleCnt="3"/>
      <dgm:spPr/>
    </dgm:pt>
    <dgm:pt modelId="{0100C347-8347-416C-8E81-FF598626A1F6}" type="pres">
      <dgm:prSet presAssocID="{93A59825-CC01-4A67-B961-64C999282352}" presName="Name21" presStyleCnt="0"/>
      <dgm:spPr/>
    </dgm:pt>
    <dgm:pt modelId="{3F02DC7C-3A7B-47C4-A13A-02AB6FB51592}" type="pres">
      <dgm:prSet presAssocID="{93A59825-CC01-4A67-B961-64C999282352}" presName="level2Shape" presStyleLbl="node2" presStyleIdx="1" presStyleCnt="3" custScaleX="151366" custScaleY="62604"/>
      <dgm:spPr/>
    </dgm:pt>
    <dgm:pt modelId="{6FB491F3-7CA5-4FA6-AED0-CEBA1EE7E6F5}" type="pres">
      <dgm:prSet presAssocID="{93A59825-CC01-4A67-B961-64C999282352}" presName="hierChild3" presStyleCnt="0"/>
      <dgm:spPr/>
    </dgm:pt>
    <dgm:pt modelId="{5282A211-6B34-49C8-82C6-525F762C0045}" type="pres">
      <dgm:prSet presAssocID="{8FD80141-67EF-4014-91B8-8B995BA183C2}" presName="Name19" presStyleLbl="parChTrans1D2" presStyleIdx="2" presStyleCnt="3"/>
      <dgm:spPr/>
    </dgm:pt>
    <dgm:pt modelId="{CE43362E-956E-4B7C-B2DC-C46C99947117}" type="pres">
      <dgm:prSet presAssocID="{4C8190CA-A907-422F-9FF2-A32E5775D2B0}" presName="Name21" presStyleCnt="0"/>
      <dgm:spPr/>
    </dgm:pt>
    <dgm:pt modelId="{B54541E1-E5D7-4527-9C35-45E044E942EE}" type="pres">
      <dgm:prSet presAssocID="{4C8190CA-A907-422F-9FF2-A32E5775D2B0}" presName="level2Shape" presStyleLbl="node2" presStyleIdx="2" presStyleCnt="3" custScaleX="126407" custScaleY="62604"/>
      <dgm:spPr/>
    </dgm:pt>
    <dgm:pt modelId="{1F3BD987-6675-40ED-952E-8EC32DD9D3B4}" type="pres">
      <dgm:prSet presAssocID="{4C8190CA-A907-422F-9FF2-A32E5775D2B0}" presName="hierChild3" presStyleCnt="0"/>
      <dgm:spPr/>
    </dgm:pt>
    <dgm:pt modelId="{D4CEEA99-7933-43EB-A9FA-0A2968C7ADF5}" type="pres">
      <dgm:prSet presAssocID="{234CD38E-588E-40C0-AECD-2A421DC1FA8D}" presName="bgShapesFlow" presStyleCnt="0"/>
      <dgm:spPr/>
    </dgm:pt>
  </dgm:ptLst>
  <dgm:cxnLst>
    <dgm:cxn modelId="{0AAB3016-E9B2-4C7E-AC8A-DB0F8653E36B}" type="presOf" srcId="{4C8190CA-A907-422F-9FF2-A32E5775D2B0}" destId="{B54541E1-E5D7-4527-9C35-45E044E942EE}" srcOrd="0" destOrd="0" presId="urn:microsoft.com/office/officeart/2005/8/layout/hierarchy6"/>
    <dgm:cxn modelId="{C3738143-023A-491F-A98B-0F2B2BE79BD4}" type="presOf" srcId="{93A59825-CC01-4A67-B961-64C999282352}" destId="{3F02DC7C-3A7B-47C4-A13A-02AB6FB51592}" srcOrd="0" destOrd="0" presId="urn:microsoft.com/office/officeart/2005/8/layout/hierarchy6"/>
    <dgm:cxn modelId="{E43E4039-9412-4DC9-AF84-D2BA9FB058A4}" type="presOf" srcId="{8FD80141-67EF-4014-91B8-8B995BA183C2}" destId="{5282A211-6B34-49C8-82C6-525F762C0045}" srcOrd="0" destOrd="0" presId="urn:microsoft.com/office/officeart/2005/8/layout/hierarchy6"/>
    <dgm:cxn modelId="{A6AE4AB8-C546-402E-ADD6-0D85FD7EA611}" type="presOf" srcId="{B4050986-4B6E-4277-A59F-7FBA3CE25862}" destId="{A6F98806-E2D5-4C17-B571-660FEEED232E}" srcOrd="0" destOrd="0" presId="urn:microsoft.com/office/officeart/2005/8/layout/hierarchy6"/>
    <dgm:cxn modelId="{1B955D79-9F19-4C86-A89F-178B95F2FD2F}" srcId="{A45554EC-3DEB-4845-9A77-D944B7ADEF3E}" destId="{93A59825-CC01-4A67-B961-64C999282352}" srcOrd="1" destOrd="0" parTransId="{B457342E-C658-4C32-B672-98A1496F9A6C}" sibTransId="{2B0AAA55-B7C3-458F-B2E7-175F85F7A565}"/>
    <dgm:cxn modelId="{A4DF0679-9675-47C9-9E09-DDD7E807CA43}" srcId="{A45554EC-3DEB-4845-9A77-D944B7ADEF3E}" destId="{4C8190CA-A907-422F-9FF2-A32E5775D2B0}" srcOrd="2" destOrd="0" parTransId="{8FD80141-67EF-4014-91B8-8B995BA183C2}" sibTransId="{40F0A9A5-9D1B-4972-9319-86074383315D}"/>
    <dgm:cxn modelId="{22B100E7-0804-41BF-BFD3-BFB98845D5DC}" type="presOf" srcId="{AC3EA77F-1666-48C9-AB53-38F783DBCE1B}" destId="{1B5205F4-E05D-4D03-8E36-E9D9B3A02B76}" srcOrd="0" destOrd="0" presId="urn:microsoft.com/office/officeart/2005/8/layout/hierarchy6"/>
    <dgm:cxn modelId="{A0246E80-44BD-41C4-831C-90E8884DC333}" type="presOf" srcId="{A45554EC-3DEB-4845-9A77-D944B7ADEF3E}" destId="{6976CA9B-E361-4264-9698-F909323D7866}" srcOrd="0" destOrd="0" presId="urn:microsoft.com/office/officeart/2005/8/layout/hierarchy6"/>
    <dgm:cxn modelId="{08080CC9-AD58-47E7-A5B8-B1AF09D1CCFD}" type="presOf" srcId="{234CD38E-588E-40C0-AECD-2A421DC1FA8D}" destId="{58A15A41-9B2E-49D9-8F32-9FFE6125B014}" srcOrd="0" destOrd="0" presId="urn:microsoft.com/office/officeart/2005/8/layout/hierarchy6"/>
    <dgm:cxn modelId="{14EB7DBF-66E3-4A39-A321-838178326F6F}" srcId="{A45554EC-3DEB-4845-9A77-D944B7ADEF3E}" destId="{B4050986-4B6E-4277-A59F-7FBA3CE25862}" srcOrd="0" destOrd="0" parTransId="{AC3EA77F-1666-48C9-AB53-38F783DBCE1B}" sibTransId="{DEEA286C-3F68-4D1C-8535-27ACC67D4D23}"/>
    <dgm:cxn modelId="{015274B3-D510-4DA0-86AE-DBCAB7D487A4}" srcId="{234CD38E-588E-40C0-AECD-2A421DC1FA8D}" destId="{A45554EC-3DEB-4845-9A77-D944B7ADEF3E}" srcOrd="0" destOrd="0" parTransId="{733FE318-FA8B-4059-923A-3B5754B3F6A9}" sibTransId="{D5E58AAA-779A-4420-95F2-D625567A9919}"/>
    <dgm:cxn modelId="{B3501D5C-44A6-4109-86D8-93C5D8CEC31B}" type="presOf" srcId="{B457342E-C658-4C32-B672-98A1496F9A6C}" destId="{20BBC344-35F3-4EEC-81B2-3A755763F97C}" srcOrd="0" destOrd="0" presId="urn:microsoft.com/office/officeart/2005/8/layout/hierarchy6"/>
    <dgm:cxn modelId="{34AD42B2-4D80-4126-9CFE-365DBA94AF85}" type="presParOf" srcId="{58A15A41-9B2E-49D9-8F32-9FFE6125B014}" destId="{040069E9-93DF-4616-BB93-26C2E188BC58}" srcOrd="0" destOrd="0" presId="urn:microsoft.com/office/officeart/2005/8/layout/hierarchy6"/>
    <dgm:cxn modelId="{6C7738ED-3E9A-440B-BC04-E89F6A9AE076}" type="presParOf" srcId="{040069E9-93DF-4616-BB93-26C2E188BC58}" destId="{D8156EC9-798D-499A-A4A8-56112E5BA469}" srcOrd="0" destOrd="0" presId="urn:microsoft.com/office/officeart/2005/8/layout/hierarchy6"/>
    <dgm:cxn modelId="{569BC62E-E966-484B-BF22-C73605EA9447}" type="presParOf" srcId="{D8156EC9-798D-499A-A4A8-56112E5BA469}" destId="{58BD88A7-2FC3-4F9E-8589-6E24929158A0}" srcOrd="0" destOrd="0" presId="urn:microsoft.com/office/officeart/2005/8/layout/hierarchy6"/>
    <dgm:cxn modelId="{565A63A8-2DF9-4432-8463-91FAD5E826E0}" type="presParOf" srcId="{58BD88A7-2FC3-4F9E-8589-6E24929158A0}" destId="{6976CA9B-E361-4264-9698-F909323D7866}" srcOrd="0" destOrd="0" presId="urn:microsoft.com/office/officeart/2005/8/layout/hierarchy6"/>
    <dgm:cxn modelId="{EA8D84A2-9743-4827-B52B-3675418FFB04}" type="presParOf" srcId="{58BD88A7-2FC3-4F9E-8589-6E24929158A0}" destId="{F4F0E595-869B-4B43-82D1-FB9A09BC7C95}" srcOrd="1" destOrd="0" presId="urn:microsoft.com/office/officeart/2005/8/layout/hierarchy6"/>
    <dgm:cxn modelId="{7506F46B-3612-4D95-8712-2CD9C8DE4AE8}" type="presParOf" srcId="{F4F0E595-869B-4B43-82D1-FB9A09BC7C95}" destId="{1B5205F4-E05D-4D03-8E36-E9D9B3A02B76}" srcOrd="0" destOrd="0" presId="urn:microsoft.com/office/officeart/2005/8/layout/hierarchy6"/>
    <dgm:cxn modelId="{6D54A52C-3AB2-471A-949A-E5B49109C3CB}" type="presParOf" srcId="{F4F0E595-869B-4B43-82D1-FB9A09BC7C95}" destId="{DE1FF1D6-F8C3-42FD-9A2F-77E56AA30803}" srcOrd="1" destOrd="0" presId="urn:microsoft.com/office/officeart/2005/8/layout/hierarchy6"/>
    <dgm:cxn modelId="{E38CFCB0-2D47-4ADF-8FD1-67FA88A3D003}" type="presParOf" srcId="{DE1FF1D6-F8C3-42FD-9A2F-77E56AA30803}" destId="{A6F98806-E2D5-4C17-B571-660FEEED232E}" srcOrd="0" destOrd="0" presId="urn:microsoft.com/office/officeart/2005/8/layout/hierarchy6"/>
    <dgm:cxn modelId="{D0515E3F-F285-429D-929F-CA3541AB808A}" type="presParOf" srcId="{DE1FF1D6-F8C3-42FD-9A2F-77E56AA30803}" destId="{A2252559-CE85-4A8C-95F8-91B03BA84DB3}" srcOrd="1" destOrd="0" presId="urn:microsoft.com/office/officeart/2005/8/layout/hierarchy6"/>
    <dgm:cxn modelId="{D630E668-F98E-4B47-BD0A-BD990F166047}" type="presParOf" srcId="{F4F0E595-869B-4B43-82D1-FB9A09BC7C95}" destId="{20BBC344-35F3-4EEC-81B2-3A755763F97C}" srcOrd="2" destOrd="0" presId="urn:microsoft.com/office/officeart/2005/8/layout/hierarchy6"/>
    <dgm:cxn modelId="{61F8711B-A0EC-4DCE-8F94-0AD12376335C}" type="presParOf" srcId="{F4F0E595-869B-4B43-82D1-FB9A09BC7C95}" destId="{0100C347-8347-416C-8E81-FF598626A1F6}" srcOrd="3" destOrd="0" presId="urn:microsoft.com/office/officeart/2005/8/layout/hierarchy6"/>
    <dgm:cxn modelId="{F5BF95C3-5E61-4775-85B2-5C5B3AFBD5A3}" type="presParOf" srcId="{0100C347-8347-416C-8E81-FF598626A1F6}" destId="{3F02DC7C-3A7B-47C4-A13A-02AB6FB51592}" srcOrd="0" destOrd="0" presId="urn:microsoft.com/office/officeart/2005/8/layout/hierarchy6"/>
    <dgm:cxn modelId="{AA9A4C50-9BE5-4A04-819E-A9D7BC5869ED}" type="presParOf" srcId="{0100C347-8347-416C-8E81-FF598626A1F6}" destId="{6FB491F3-7CA5-4FA6-AED0-CEBA1EE7E6F5}" srcOrd="1" destOrd="0" presId="urn:microsoft.com/office/officeart/2005/8/layout/hierarchy6"/>
    <dgm:cxn modelId="{B2BE7BAF-6624-4699-B492-899E5B36520E}" type="presParOf" srcId="{F4F0E595-869B-4B43-82D1-FB9A09BC7C95}" destId="{5282A211-6B34-49C8-82C6-525F762C0045}" srcOrd="4" destOrd="0" presId="urn:microsoft.com/office/officeart/2005/8/layout/hierarchy6"/>
    <dgm:cxn modelId="{09C567A1-C57C-4A93-BAE6-4A781482E6F8}" type="presParOf" srcId="{F4F0E595-869B-4B43-82D1-FB9A09BC7C95}" destId="{CE43362E-956E-4B7C-B2DC-C46C99947117}" srcOrd="5" destOrd="0" presId="urn:microsoft.com/office/officeart/2005/8/layout/hierarchy6"/>
    <dgm:cxn modelId="{FF64ACD0-2BE8-4C9D-81F1-80D88D17D120}" type="presParOf" srcId="{CE43362E-956E-4B7C-B2DC-C46C99947117}" destId="{B54541E1-E5D7-4527-9C35-45E044E942EE}" srcOrd="0" destOrd="0" presId="urn:microsoft.com/office/officeart/2005/8/layout/hierarchy6"/>
    <dgm:cxn modelId="{D9AFB6A6-C1B2-47F2-811C-CBC6E5927DC7}" type="presParOf" srcId="{CE43362E-956E-4B7C-B2DC-C46C99947117}" destId="{1F3BD987-6675-40ED-952E-8EC32DD9D3B4}" srcOrd="1" destOrd="0" presId="urn:microsoft.com/office/officeart/2005/8/layout/hierarchy6"/>
    <dgm:cxn modelId="{FDED0C80-A283-4F5F-A23C-68CB79ED70C7}" type="presParOf" srcId="{58A15A41-9B2E-49D9-8F32-9FFE6125B014}" destId="{D4CEEA99-7933-43EB-A9FA-0A2968C7ADF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B596A4-00A9-4AB7-8555-CE6FA2AF8CC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5BB45C6B-342F-49A8-9A3E-FC7CE6B64E43}">
      <dgm:prSet phldrT="[文本]" custT="1"/>
      <dgm:spPr/>
      <dgm:t>
        <a:bodyPr/>
        <a:lstStyle/>
        <a:p>
          <a:r>
            <a:rPr lang="zh-CN" altLang="en-US" sz="2000" dirty="0" smtClean="0"/>
            <a:t>未来研究方向</a:t>
          </a:r>
          <a:endParaRPr lang="zh-CN" altLang="en-US" sz="2000" dirty="0"/>
        </a:p>
      </dgm:t>
    </dgm:pt>
    <dgm:pt modelId="{CB9AFFA1-8909-493F-8434-E923522041D1}" type="parTrans" cxnId="{18BC68F0-9D00-441B-BC60-8D11E268A2BD}">
      <dgm:prSet/>
      <dgm:spPr/>
      <dgm:t>
        <a:bodyPr/>
        <a:lstStyle/>
        <a:p>
          <a:endParaRPr lang="zh-CN" altLang="en-US"/>
        </a:p>
      </dgm:t>
    </dgm:pt>
    <dgm:pt modelId="{B7EEFF3D-1EA1-4A9A-AF0A-C248A3D936E4}" type="sibTrans" cxnId="{18BC68F0-9D00-441B-BC60-8D11E268A2BD}">
      <dgm:prSet/>
      <dgm:spPr/>
      <dgm:t>
        <a:bodyPr/>
        <a:lstStyle/>
        <a:p>
          <a:endParaRPr lang="zh-CN" altLang="en-US"/>
        </a:p>
      </dgm:t>
    </dgm:pt>
    <dgm:pt modelId="{DF95BF2F-1F6C-4BD9-A0FA-1F895C145992}">
      <dgm:prSet phldrT="[文本]" custT="1"/>
      <dgm:spPr>
        <a:solidFill>
          <a:srgbClr val="4D6CC3"/>
        </a:solidFill>
      </dgm:spPr>
      <dgm:t>
        <a:bodyPr/>
        <a:lstStyle/>
        <a:p>
          <a:r>
            <a:rPr lang="zh-CN" altLang="en-US" sz="2000" dirty="0" smtClean="0"/>
            <a:t>高效的图结构生成</a:t>
          </a:r>
          <a:endParaRPr lang="zh-CN" altLang="en-US" sz="2000" dirty="0"/>
        </a:p>
      </dgm:t>
    </dgm:pt>
    <dgm:pt modelId="{8EEF0549-F643-489B-9993-A90233F2355C}" type="parTrans" cxnId="{A5628E66-AE82-4BBD-BACC-7D9F6642C1BC}">
      <dgm:prSet/>
      <dgm:spPr>
        <a:ln w="38100"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6FF4A31-7E4B-47E7-907F-DAB302FBA5B4}" type="sibTrans" cxnId="{A5628E66-AE82-4BBD-BACC-7D9F6642C1BC}">
      <dgm:prSet/>
      <dgm:spPr/>
      <dgm:t>
        <a:bodyPr/>
        <a:lstStyle/>
        <a:p>
          <a:endParaRPr lang="zh-CN" altLang="en-US"/>
        </a:p>
      </dgm:t>
    </dgm:pt>
    <dgm:pt modelId="{9E2621CA-5CD1-4CD8-9EAC-4B5D7E70577B}">
      <dgm:prSet phldrT="[文本]" custT="1"/>
      <dgm:spPr>
        <a:solidFill>
          <a:srgbClr val="4D6CC3"/>
        </a:solidFill>
      </dgm:spPr>
      <dgm:t>
        <a:bodyPr/>
        <a:lstStyle/>
        <a:p>
          <a:r>
            <a:rPr lang="zh-CN" altLang="en-US" sz="2000" dirty="0" smtClean="0"/>
            <a:t>直接的相似性监督</a:t>
          </a:r>
          <a:endParaRPr lang="zh-CN" altLang="en-US" sz="2000" dirty="0"/>
        </a:p>
      </dgm:t>
    </dgm:pt>
    <dgm:pt modelId="{4D3CDDE1-64B2-4A5D-A521-F1A840023BFE}" type="parTrans" cxnId="{1B121018-4D3C-47BF-A598-A79603765AD2}">
      <dgm:prSet/>
      <dgm:spPr>
        <a:ln w="38100"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6530162-D1FC-4793-85B0-F545605C3D62}" type="sibTrans" cxnId="{1B121018-4D3C-47BF-A598-A79603765AD2}">
      <dgm:prSet/>
      <dgm:spPr/>
      <dgm:t>
        <a:bodyPr/>
        <a:lstStyle/>
        <a:p>
          <a:endParaRPr lang="zh-CN" altLang="en-US"/>
        </a:p>
      </dgm:t>
    </dgm:pt>
    <dgm:pt modelId="{0307DE84-8966-4E1A-A087-8B48462F6DCD}">
      <dgm:prSet phldrT="[文本]" custT="1"/>
      <dgm:spPr>
        <a:solidFill>
          <a:srgbClr val="4D6CC3"/>
        </a:solidFill>
      </dgm:spPr>
      <dgm:t>
        <a:bodyPr/>
        <a:lstStyle/>
        <a:p>
          <a:r>
            <a:rPr lang="zh-CN" altLang="en-US" sz="2000" dirty="0" smtClean="0"/>
            <a:t>传统方法进一步结合</a:t>
          </a:r>
          <a:endParaRPr lang="zh-CN" altLang="en-US" sz="2000" dirty="0"/>
        </a:p>
      </dgm:t>
    </dgm:pt>
    <dgm:pt modelId="{C877008A-D85B-4760-80F3-0D78E49B85C0}" type="parTrans" cxnId="{275FF69B-7C79-418A-8ED2-C53DCB54B180}">
      <dgm:prSet/>
      <dgm:spPr>
        <a:ln w="38100"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8378D8A-EBD4-4460-A7C4-CB2A3DEB8A5F}" type="sibTrans" cxnId="{275FF69B-7C79-418A-8ED2-C53DCB54B180}">
      <dgm:prSet/>
      <dgm:spPr/>
      <dgm:t>
        <a:bodyPr/>
        <a:lstStyle/>
        <a:p>
          <a:endParaRPr lang="zh-CN" altLang="en-US"/>
        </a:p>
      </dgm:t>
    </dgm:pt>
    <dgm:pt modelId="{1FE0F2DF-68BB-40CD-BB5B-E35C4A508029}" type="pres">
      <dgm:prSet presAssocID="{98B596A4-00A9-4AB7-8555-CE6FA2AF8CC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68E3D28-4482-4433-9726-238197BDE9C7}" type="pres">
      <dgm:prSet presAssocID="{5BB45C6B-342F-49A8-9A3E-FC7CE6B64E43}" presName="hierRoot1" presStyleCnt="0">
        <dgm:presLayoutVars>
          <dgm:hierBranch val="init"/>
        </dgm:presLayoutVars>
      </dgm:prSet>
      <dgm:spPr/>
    </dgm:pt>
    <dgm:pt modelId="{D0293FA9-D382-479A-82C1-A252EEBB6F68}" type="pres">
      <dgm:prSet presAssocID="{5BB45C6B-342F-49A8-9A3E-FC7CE6B64E43}" presName="rootComposite1" presStyleCnt="0"/>
      <dgm:spPr/>
    </dgm:pt>
    <dgm:pt modelId="{2BAEFA87-DE95-445D-BB06-C2A6A9EC3766}" type="pres">
      <dgm:prSet presAssocID="{5BB45C6B-342F-49A8-9A3E-FC7CE6B64E43}" presName="rootText1" presStyleLbl="node0" presStyleIdx="0" presStyleCnt="1" custLinFactNeighborX="-7480" custLinFactNeighborY="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445E95A7-89EF-4E41-975B-60D5D5CBD259}" type="pres">
      <dgm:prSet presAssocID="{5BB45C6B-342F-49A8-9A3E-FC7CE6B64E43}" presName="rootConnector1" presStyleLbl="node1" presStyleIdx="0" presStyleCnt="0"/>
      <dgm:spPr/>
    </dgm:pt>
    <dgm:pt modelId="{B0A9B096-B625-4086-BE35-CBFD6597E660}" type="pres">
      <dgm:prSet presAssocID="{5BB45C6B-342F-49A8-9A3E-FC7CE6B64E43}" presName="hierChild2" presStyleCnt="0"/>
      <dgm:spPr/>
    </dgm:pt>
    <dgm:pt modelId="{2D5DF6AA-EADD-4283-A259-8F6CA3C7ADCE}" type="pres">
      <dgm:prSet presAssocID="{8EEF0549-F643-489B-9993-A90233F2355C}" presName="Name64" presStyleLbl="parChTrans1D2" presStyleIdx="0" presStyleCnt="3"/>
      <dgm:spPr/>
    </dgm:pt>
    <dgm:pt modelId="{5F61617F-40FF-4471-A537-27588F14DA90}" type="pres">
      <dgm:prSet presAssocID="{DF95BF2F-1F6C-4BD9-A0FA-1F895C145992}" presName="hierRoot2" presStyleCnt="0">
        <dgm:presLayoutVars>
          <dgm:hierBranch val="init"/>
        </dgm:presLayoutVars>
      </dgm:prSet>
      <dgm:spPr/>
    </dgm:pt>
    <dgm:pt modelId="{0CC6657E-8EBE-4CAA-95C3-9A9DED69FE2D}" type="pres">
      <dgm:prSet presAssocID="{DF95BF2F-1F6C-4BD9-A0FA-1F895C145992}" presName="rootComposite" presStyleCnt="0"/>
      <dgm:spPr/>
    </dgm:pt>
    <dgm:pt modelId="{91DCA54E-C343-4970-8ABE-9037BB28F8E7}" type="pres">
      <dgm:prSet presAssocID="{DF95BF2F-1F6C-4BD9-A0FA-1F895C145992}" presName="rootText" presStyleLbl="node2" presStyleIdx="0" presStyleCnt="3" custScaleX="136214">
        <dgm:presLayoutVars>
          <dgm:chPref val="3"/>
        </dgm:presLayoutVars>
      </dgm:prSet>
      <dgm:spPr>
        <a:prstGeom prst="roundRect">
          <a:avLst/>
        </a:prstGeom>
      </dgm:spPr>
    </dgm:pt>
    <dgm:pt modelId="{7C6129EA-56BD-48E0-AC42-13B96D99D9CC}" type="pres">
      <dgm:prSet presAssocID="{DF95BF2F-1F6C-4BD9-A0FA-1F895C145992}" presName="rootConnector" presStyleLbl="node2" presStyleIdx="0" presStyleCnt="3"/>
      <dgm:spPr/>
    </dgm:pt>
    <dgm:pt modelId="{BDAB25A7-6A12-432F-BC47-2DE0061DD244}" type="pres">
      <dgm:prSet presAssocID="{DF95BF2F-1F6C-4BD9-A0FA-1F895C145992}" presName="hierChild4" presStyleCnt="0"/>
      <dgm:spPr/>
    </dgm:pt>
    <dgm:pt modelId="{26D18587-83E2-4048-AA28-ACCF8509191D}" type="pres">
      <dgm:prSet presAssocID="{DF95BF2F-1F6C-4BD9-A0FA-1F895C145992}" presName="hierChild5" presStyleCnt="0"/>
      <dgm:spPr/>
    </dgm:pt>
    <dgm:pt modelId="{8ABD8480-8E16-40F7-A6FF-C37193F309C8}" type="pres">
      <dgm:prSet presAssocID="{4D3CDDE1-64B2-4A5D-A521-F1A840023BFE}" presName="Name64" presStyleLbl="parChTrans1D2" presStyleIdx="1" presStyleCnt="3"/>
      <dgm:spPr/>
    </dgm:pt>
    <dgm:pt modelId="{ECEE0CF5-DA26-4B87-BBC7-34C8636EAC00}" type="pres">
      <dgm:prSet presAssocID="{9E2621CA-5CD1-4CD8-9EAC-4B5D7E70577B}" presName="hierRoot2" presStyleCnt="0">
        <dgm:presLayoutVars>
          <dgm:hierBranch val="init"/>
        </dgm:presLayoutVars>
      </dgm:prSet>
      <dgm:spPr/>
    </dgm:pt>
    <dgm:pt modelId="{CD9EFC2E-5B88-43B9-8396-AC3D5DCE285D}" type="pres">
      <dgm:prSet presAssocID="{9E2621CA-5CD1-4CD8-9EAC-4B5D7E70577B}" presName="rootComposite" presStyleCnt="0"/>
      <dgm:spPr/>
    </dgm:pt>
    <dgm:pt modelId="{65BF218F-89C5-42B6-9477-8A1C92B4F39C}" type="pres">
      <dgm:prSet presAssocID="{9E2621CA-5CD1-4CD8-9EAC-4B5D7E70577B}" presName="rootText" presStyleLbl="node2" presStyleIdx="1" presStyleCnt="3" custScaleX="13737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94EC454B-DBA0-49F9-BCA9-BA1C533DA2A0}" type="pres">
      <dgm:prSet presAssocID="{9E2621CA-5CD1-4CD8-9EAC-4B5D7E70577B}" presName="rootConnector" presStyleLbl="node2" presStyleIdx="1" presStyleCnt="3"/>
      <dgm:spPr/>
    </dgm:pt>
    <dgm:pt modelId="{EA4BF88D-17F2-4CD6-911A-B02216727257}" type="pres">
      <dgm:prSet presAssocID="{9E2621CA-5CD1-4CD8-9EAC-4B5D7E70577B}" presName="hierChild4" presStyleCnt="0"/>
      <dgm:spPr/>
    </dgm:pt>
    <dgm:pt modelId="{C4D0721E-AD30-4C43-A45B-8A735C57E3CF}" type="pres">
      <dgm:prSet presAssocID="{9E2621CA-5CD1-4CD8-9EAC-4B5D7E70577B}" presName="hierChild5" presStyleCnt="0"/>
      <dgm:spPr/>
    </dgm:pt>
    <dgm:pt modelId="{E4DBB01A-7CF8-45B3-98D8-CDAF4F723C01}" type="pres">
      <dgm:prSet presAssocID="{C877008A-D85B-4760-80F3-0D78E49B85C0}" presName="Name64" presStyleLbl="parChTrans1D2" presStyleIdx="2" presStyleCnt="3"/>
      <dgm:spPr/>
    </dgm:pt>
    <dgm:pt modelId="{E0C455FF-892A-407F-8634-DE3D1BBE93AD}" type="pres">
      <dgm:prSet presAssocID="{0307DE84-8966-4E1A-A087-8B48462F6DCD}" presName="hierRoot2" presStyleCnt="0">
        <dgm:presLayoutVars>
          <dgm:hierBranch val="init"/>
        </dgm:presLayoutVars>
      </dgm:prSet>
      <dgm:spPr/>
    </dgm:pt>
    <dgm:pt modelId="{67CF7632-9CE2-4DA7-A537-2746EF91EE82}" type="pres">
      <dgm:prSet presAssocID="{0307DE84-8966-4E1A-A087-8B48462F6DCD}" presName="rootComposite" presStyleCnt="0"/>
      <dgm:spPr/>
    </dgm:pt>
    <dgm:pt modelId="{DEE1468A-B4BA-4747-BF47-23576AB00C93}" type="pres">
      <dgm:prSet presAssocID="{0307DE84-8966-4E1A-A087-8B48462F6DCD}" presName="rootText" presStyleLbl="node2" presStyleIdx="2" presStyleCnt="3" custScaleX="13737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7B1C9F3F-912A-4BA7-AEB0-43A0B3AED0FE}" type="pres">
      <dgm:prSet presAssocID="{0307DE84-8966-4E1A-A087-8B48462F6DCD}" presName="rootConnector" presStyleLbl="node2" presStyleIdx="2" presStyleCnt="3"/>
      <dgm:spPr/>
    </dgm:pt>
    <dgm:pt modelId="{91B8D36D-97F5-4607-AC8E-6EBFC3843B3C}" type="pres">
      <dgm:prSet presAssocID="{0307DE84-8966-4E1A-A087-8B48462F6DCD}" presName="hierChild4" presStyleCnt="0"/>
      <dgm:spPr/>
    </dgm:pt>
    <dgm:pt modelId="{3463738F-25C0-40E6-8874-F05EC3B04E16}" type="pres">
      <dgm:prSet presAssocID="{0307DE84-8966-4E1A-A087-8B48462F6DCD}" presName="hierChild5" presStyleCnt="0"/>
      <dgm:spPr/>
    </dgm:pt>
    <dgm:pt modelId="{7DA4C270-9A17-4643-93EF-7FB3B4A53835}" type="pres">
      <dgm:prSet presAssocID="{5BB45C6B-342F-49A8-9A3E-FC7CE6B64E43}" presName="hierChild3" presStyleCnt="0"/>
      <dgm:spPr/>
    </dgm:pt>
  </dgm:ptLst>
  <dgm:cxnLst>
    <dgm:cxn modelId="{A5628E66-AE82-4BBD-BACC-7D9F6642C1BC}" srcId="{5BB45C6B-342F-49A8-9A3E-FC7CE6B64E43}" destId="{DF95BF2F-1F6C-4BD9-A0FA-1F895C145992}" srcOrd="0" destOrd="0" parTransId="{8EEF0549-F643-489B-9993-A90233F2355C}" sibTransId="{16FF4A31-7E4B-47E7-907F-DAB302FBA5B4}"/>
    <dgm:cxn modelId="{51CC0E96-082E-498B-BE43-40C01F2ABB8D}" type="presOf" srcId="{5BB45C6B-342F-49A8-9A3E-FC7CE6B64E43}" destId="{445E95A7-89EF-4E41-975B-60D5D5CBD259}" srcOrd="1" destOrd="0" presId="urn:microsoft.com/office/officeart/2009/3/layout/HorizontalOrganizationChart"/>
    <dgm:cxn modelId="{C4508A0B-F7DA-42E8-B450-F670445C6E2A}" type="presOf" srcId="{5BB45C6B-342F-49A8-9A3E-FC7CE6B64E43}" destId="{2BAEFA87-DE95-445D-BB06-C2A6A9EC3766}" srcOrd="0" destOrd="0" presId="urn:microsoft.com/office/officeart/2009/3/layout/HorizontalOrganizationChart"/>
    <dgm:cxn modelId="{A07A77BF-FDE0-44A8-A06F-5396EC259414}" type="presOf" srcId="{98B596A4-00A9-4AB7-8555-CE6FA2AF8CC6}" destId="{1FE0F2DF-68BB-40CD-BB5B-E35C4A508029}" srcOrd="0" destOrd="0" presId="urn:microsoft.com/office/officeart/2009/3/layout/HorizontalOrganizationChart"/>
    <dgm:cxn modelId="{275FF69B-7C79-418A-8ED2-C53DCB54B180}" srcId="{5BB45C6B-342F-49A8-9A3E-FC7CE6B64E43}" destId="{0307DE84-8966-4E1A-A087-8B48462F6DCD}" srcOrd="2" destOrd="0" parTransId="{C877008A-D85B-4760-80F3-0D78E49B85C0}" sibTransId="{38378D8A-EBD4-4460-A7C4-CB2A3DEB8A5F}"/>
    <dgm:cxn modelId="{7BB835D2-AF50-42EB-B353-4E8BC1C3808A}" type="presOf" srcId="{9E2621CA-5CD1-4CD8-9EAC-4B5D7E70577B}" destId="{65BF218F-89C5-42B6-9477-8A1C92B4F39C}" srcOrd="0" destOrd="0" presId="urn:microsoft.com/office/officeart/2009/3/layout/HorizontalOrganizationChart"/>
    <dgm:cxn modelId="{8A96471E-2024-4E1F-A3B6-8011214DED81}" type="presOf" srcId="{DF95BF2F-1F6C-4BD9-A0FA-1F895C145992}" destId="{7C6129EA-56BD-48E0-AC42-13B96D99D9CC}" srcOrd="1" destOrd="0" presId="urn:microsoft.com/office/officeart/2009/3/layout/HorizontalOrganizationChart"/>
    <dgm:cxn modelId="{BA529900-D9AF-41C1-84AD-2D0F5E95645C}" type="presOf" srcId="{DF95BF2F-1F6C-4BD9-A0FA-1F895C145992}" destId="{91DCA54E-C343-4970-8ABE-9037BB28F8E7}" srcOrd="0" destOrd="0" presId="urn:microsoft.com/office/officeart/2009/3/layout/HorizontalOrganizationChart"/>
    <dgm:cxn modelId="{D42672F5-C72A-4135-A420-AECCE2F53DEF}" type="presOf" srcId="{4D3CDDE1-64B2-4A5D-A521-F1A840023BFE}" destId="{8ABD8480-8E16-40F7-A6FF-C37193F309C8}" srcOrd="0" destOrd="0" presId="urn:microsoft.com/office/officeart/2009/3/layout/HorizontalOrganizationChart"/>
    <dgm:cxn modelId="{12E2EFCC-072D-4F63-B139-B45B24019D3E}" type="presOf" srcId="{8EEF0549-F643-489B-9993-A90233F2355C}" destId="{2D5DF6AA-EADD-4283-A259-8F6CA3C7ADCE}" srcOrd="0" destOrd="0" presId="urn:microsoft.com/office/officeart/2009/3/layout/HorizontalOrganizationChart"/>
    <dgm:cxn modelId="{1B121018-4D3C-47BF-A598-A79603765AD2}" srcId="{5BB45C6B-342F-49A8-9A3E-FC7CE6B64E43}" destId="{9E2621CA-5CD1-4CD8-9EAC-4B5D7E70577B}" srcOrd="1" destOrd="0" parTransId="{4D3CDDE1-64B2-4A5D-A521-F1A840023BFE}" sibTransId="{26530162-D1FC-4793-85B0-F545605C3D62}"/>
    <dgm:cxn modelId="{A4FD63E0-D4CC-4CEC-A989-0691D9EEB3ED}" type="presOf" srcId="{9E2621CA-5CD1-4CD8-9EAC-4B5D7E70577B}" destId="{94EC454B-DBA0-49F9-BCA9-BA1C533DA2A0}" srcOrd="1" destOrd="0" presId="urn:microsoft.com/office/officeart/2009/3/layout/HorizontalOrganizationChart"/>
    <dgm:cxn modelId="{31EC5DCD-5D40-47CF-8218-408DFA92A772}" type="presOf" srcId="{0307DE84-8966-4E1A-A087-8B48462F6DCD}" destId="{7B1C9F3F-912A-4BA7-AEB0-43A0B3AED0FE}" srcOrd="1" destOrd="0" presId="urn:microsoft.com/office/officeart/2009/3/layout/HorizontalOrganizationChart"/>
    <dgm:cxn modelId="{366AB51E-C0DC-49C3-944D-98561FC63A5F}" type="presOf" srcId="{0307DE84-8966-4E1A-A087-8B48462F6DCD}" destId="{DEE1468A-B4BA-4747-BF47-23576AB00C93}" srcOrd="0" destOrd="0" presId="urn:microsoft.com/office/officeart/2009/3/layout/HorizontalOrganizationChart"/>
    <dgm:cxn modelId="{CE21756C-EE72-4CEE-83ED-24D9097F99DB}" type="presOf" srcId="{C877008A-D85B-4760-80F3-0D78E49B85C0}" destId="{E4DBB01A-7CF8-45B3-98D8-CDAF4F723C01}" srcOrd="0" destOrd="0" presId="urn:microsoft.com/office/officeart/2009/3/layout/HorizontalOrganizationChart"/>
    <dgm:cxn modelId="{18BC68F0-9D00-441B-BC60-8D11E268A2BD}" srcId="{98B596A4-00A9-4AB7-8555-CE6FA2AF8CC6}" destId="{5BB45C6B-342F-49A8-9A3E-FC7CE6B64E43}" srcOrd="0" destOrd="0" parTransId="{CB9AFFA1-8909-493F-8434-E923522041D1}" sibTransId="{B7EEFF3D-1EA1-4A9A-AF0A-C248A3D936E4}"/>
    <dgm:cxn modelId="{3F145084-89BE-4452-8B3D-B7A7E551FBB4}" type="presParOf" srcId="{1FE0F2DF-68BB-40CD-BB5B-E35C4A508029}" destId="{D68E3D28-4482-4433-9726-238197BDE9C7}" srcOrd="0" destOrd="0" presId="urn:microsoft.com/office/officeart/2009/3/layout/HorizontalOrganizationChart"/>
    <dgm:cxn modelId="{145026EB-BE2D-43BE-8699-07558C153780}" type="presParOf" srcId="{D68E3D28-4482-4433-9726-238197BDE9C7}" destId="{D0293FA9-D382-479A-82C1-A252EEBB6F68}" srcOrd="0" destOrd="0" presId="urn:microsoft.com/office/officeart/2009/3/layout/HorizontalOrganizationChart"/>
    <dgm:cxn modelId="{11D0E8E2-E7E7-4762-96A4-2F5915806181}" type="presParOf" srcId="{D0293FA9-D382-479A-82C1-A252EEBB6F68}" destId="{2BAEFA87-DE95-445D-BB06-C2A6A9EC3766}" srcOrd="0" destOrd="0" presId="urn:microsoft.com/office/officeart/2009/3/layout/HorizontalOrganizationChart"/>
    <dgm:cxn modelId="{9B2978EE-A22F-4EC3-ABDC-74BD3C7C1E95}" type="presParOf" srcId="{D0293FA9-D382-479A-82C1-A252EEBB6F68}" destId="{445E95A7-89EF-4E41-975B-60D5D5CBD259}" srcOrd="1" destOrd="0" presId="urn:microsoft.com/office/officeart/2009/3/layout/HorizontalOrganizationChart"/>
    <dgm:cxn modelId="{5AEE8DF9-CB0F-490E-88D9-0977F645E9A6}" type="presParOf" srcId="{D68E3D28-4482-4433-9726-238197BDE9C7}" destId="{B0A9B096-B625-4086-BE35-CBFD6597E660}" srcOrd="1" destOrd="0" presId="urn:microsoft.com/office/officeart/2009/3/layout/HorizontalOrganizationChart"/>
    <dgm:cxn modelId="{F3DD2EB0-05C0-47D6-B757-2E8230E57113}" type="presParOf" srcId="{B0A9B096-B625-4086-BE35-CBFD6597E660}" destId="{2D5DF6AA-EADD-4283-A259-8F6CA3C7ADCE}" srcOrd="0" destOrd="0" presId="urn:microsoft.com/office/officeart/2009/3/layout/HorizontalOrganizationChart"/>
    <dgm:cxn modelId="{1BF2C8DC-6883-4ABA-A922-40FDF60E1E83}" type="presParOf" srcId="{B0A9B096-B625-4086-BE35-CBFD6597E660}" destId="{5F61617F-40FF-4471-A537-27588F14DA90}" srcOrd="1" destOrd="0" presId="urn:microsoft.com/office/officeart/2009/3/layout/HorizontalOrganizationChart"/>
    <dgm:cxn modelId="{188BA333-805D-4527-867D-BB5B85A7B23C}" type="presParOf" srcId="{5F61617F-40FF-4471-A537-27588F14DA90}" destId="{0CC6657E-8EBE-4CAA-95C3-9A9DED69FE2D}" srcOrd="0" destOrd="0" presId="urn:microsoft.com/office/officeart/2009/3/layout/HorizontalOrganizationChart"/>
    <dgm:cxn modelId="{4BCCE25C-C2CD-4561-B47B-D54462467A92}" type="presParOf" srcId="{0CC6657E-8EBE-4CAA-95C3-9A9DED69FE2D}" destId="{91DCA54E-C343-4970-8ABE-9037BB28F8E7}" srcOrd="0" destOrd="0" presId="urn:microsoft.com/office/officeart/2009/3/layout/HorizontalOrganizationChart"/>
    <dgm:cxn modelId="{26E78964-62A9-49CC-B765-A5C33F2BCFCA}" type="presParOf" srcId="{0CC6657E-8EBE-4CAA-95C3-9A9DED69FE2D}" destId="{7C6129EA-56BD-48E0-AC42-13B96D99D9CC}" srcOrd="1" destOrd="0" presId="urn:microsoft.com/office/officeart/2009/3/layout/HorizontalOrganizationChart"/>
    <dgm:cxn modelId="{80163626-2A67-4E12-8E1E-F7AB2C3C966E}" type="presParOf" srcId="{5F61617F-40FF-4471-A537-27588F14DA90}" destId="{BDAB25A7-6A12-432F-BC47-2DE0061DD244}" srcOrd="1" destOrd="0" presId="urn:microsoft.com/office/officeart/2009/3/layout/HorizontalOrganizationChart"/>
    <dgm:cxn modelId="{09BC811E-BAC7-4943-85AE-FE8207EB6597}" type="presParOf" srcId="{5F61617F-40FF-4471-A537-27588F14DA90}" destId="{26D18587-83E2-4048-AA28-ACCF8509191D}" srcOrd="2" destOrd="0" presId="urn:microsoft.com/office/officeart/2009/3/layout/HorizontalOrganizationChart"/>
    <dgm:cxn modelId="{9888C118-C395-4B1A-8253-32F6464D02F7}" type="presParOf" srcId="{B0A9B096-B625-4086-BE35-CBFD6597E660}" destId="{8ABD8480-8E16-40F7-A6FF-C37193F309C8}" srcOrd="2" destOrd="0" presId="urn:microsoft.com/office/officeart/2009/3/layout/HorizontalOrganizationChart"/>
    <dgm:cxn modelId="{54964EB2-3513-4853-9E56-F4B187C63174}" type="presParOf" srcId="{B0A9B096-B625-4086-BE35-CBFD6597E660}" destId="{ECEE0CF5-DA26-4B87-BBC7-34C8636EAC00}" srcOrd="3" destOrd="0" presId="urn:microsoft.com/office/officeart/2009/3/layout/HorizontalOrganizationChart"/>
    <dgm:cxn modelId="{801644CB-03BE-47DD-8DFD-8209BC3AFDC7}" type="presParOf" srcId="{ECEE0CF5-DA26-4B87-BBC7-34C8636EAC00}" destId="{CD9EFC2E-5B88-43B9-8396-AC3D5DCE285D}" srcOrd="0" destOrd="0" presId="urn:microsoft.com/office/officeart/2009/3/layout/HorizontalOrganizationChart"/>
    <dgm:cxn modelId="{28EECDC5-39A2-439D-9F96-E0A811984E52}" type="presParOf" srcId="{CD9EFC2E-5B88-43B9-8396-AC3D5DCE285D}" destId="{65BF218F-89C5-42B6-9477-8A1C92B4F39C}" srcOrd="0" destOrd="0" presId="urn:microsoft.com/office/officeart/2009/3/layout/HorizontalOrganizationChart"/>
    <dgm:cxn modelId="{999516BC-BF0F-4D56-B746-4FBA0B2ECEB4}" type="presParOf" srcId="{CD9EFC2E-5B88-43B9-8396-AC3D5DCE285D}" destId="{94EC454B-DBA0-49F9-BCA9-BA1C533DA2A0}" srcOrd="1" destOrd="0" presId="urn:microsoft.com/office/officeart/2009/3/layout/HorizontalOrganizationChart"/>
    <dgm:cxn modelId="{AB441257-92B0-4A2C-ACCE-90405A1FC0A0}" type="presParOf" srcId="{ECEE0CF5-DA26-4B87-BBC7-34C8636EAC00}" destId="{EA4BF88D-17F2-4CD6-911A-B02216727257}" srcOrd="1" destOrd="0" presId="urn:microsoft.com/office/officeart/2009/3/layout/HorizontalOrganizationChart"/>
    <dgm:cxn modelId="{4897D8CE-9617-441B-B6A3-EACFBA6B58ED}" type="presParOf" srcId="{ECEE0CF5-DA26-4B87-BBC7-34C8636EAC00}" destId="{C4D0721E-AD30-4C43-A45B-8A735C57E3CF}" srcOrd="2" destOrd="0" presId="urn:microsoft.com/office/officeart/2009/3/layout/HorizontalOrganizationChart"/>
    <dgm:cxn modelId="{50338CC9-2B28-41D9-9026-11E64BCAA175}" type="presParOf" srcId="{B0A9B096-B625-4086-BE35-CBFD6597E660}" destId="{E4DBB01A-7CF8-45B3-98D8-CDAF4F723C01}" srcOrd="4" destOrd="0" presId="urn:microsoft.com/office/officeart/2009/3/layout/HorizontalOrganizationChart"/>
    <dgm:cxn modelId="{975301B2-8383-45F0-A39D-9D2C1F68BC2C}" type="presParOf" srcId="{B0A9B096-B625-4086-BE35-CBFD6597E660}" destId="{E0C455FF-892A-407F-8634-DE3D1BBE93AD}" srcOrd="5" destOrd="0" presId="urn:microsoft.com/office/officeart/2009/3/layout/HorizontalOrganizationChart"/>
    <dgm:cxn modelId="{524857DF-E72B-457F-9DF8-91D9021AFEC8}" type="presParOf" srcId="{E0C455FF-892A-407F-8634-DE3D1BBE93AD}" destId="{67CF7632-9CE2-4DA7-A537-2746EF91EE82}" srcOrd="0" destOrd="0" presId="urn:microsoft.com/office/officeart/2009/3/layout/HorizontalOrganizationChart"/>
    <dgm:cxn modelId="{10068D64-1F96-4BCD-84F1-BEEFD4F38726}" type="presParOf" srcId="{67CF7632-9CE2-4DA7-A537-2746EF91EE82}" destId="{DEE1468A-B4BA-4747-BF47-23576AB00C93}" srcOrd="0" destOrd="0" presId="urn:microsoft.com/office/officeart/2009/3/layout/HorizontalOrganizationChart"/>
    <dgm:cxn modelId="{0DEF7A95-8087-4D97-824D-F0C734B0E9C1}" type="presParOf" srcId="{67CF7632-9CE2-4DA7-A537-2746EF91EE82}" destId="{7B1C9F3F-912A-4BA7-AEB0-43A0B3AED0FE}" srcOrd="1" destOrd="0" presId="urn:microsoft.com/office/officeart/2009/3/layout/HorizontalOrganizationChart"/>
    <dgm:cxn modelId="{137C5C14-C6D4-4781-8146-528F49B4CD60}" type="presParOf" srcId="{E0C455FF-892A-407F-8634-DE3D1BBE93AD}" destId="{91B8D36D-97F5-4607-AC8E-6EBFC3843B3C}" srcOrd="1" destOrd="0" presId="urn:microsoft.com/office/officeart/2009/3/layout/HorizontalOrganizationChart"/>
    <dgm:cxn modelId="{3D85FB3B-BF74-43D2-9AF0-7B99F35E2388}" type="presParOf" srcId="{E0C455FF-892A-407F-8634-DE3D1BBE93AD}" destId="{3463738F-25C0-40E6-8874-F05EC3B04E16}" srcOrd="2" destOrd="0" presId="urn:microsoft.com/office/officeart/2009/3/layout/HorizontalOrganizationChart"/>
    <dgm:cxn modelId="{BFC48632-8AAB-40FA-9E75-A886F8D591DF}" type="presParOf" srcId="{D68E3D28-4482-4433-9726-238197BDE9C7}" destId="{7DA4C270-9A17-4643-93EF-7FB3B4A5383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3C49C-83BB-4602-AA4F-D5767F104DDC}">
      <dsp:nvSpPr>
        <dsp:cNvPr id="0" name=""/>
        <dsp:cNvSpPr/>
      </dsp:nvSpPr>
      <dsp:spPr>
        <a:xfrm>
          <a:off x="1877225" y="2498508"/>
          <a:ext cx="375041" cy="1956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520" y="0"/>
              </a:lnTo>
              <a:lnTo>
                <a:pt x="187520" y="1956709"/>
              </a:lnTo>
              <a:lnTo>
                <a:pt x="375041" y="1956709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E5BFA3-6700-43BD-BBAA-69AB740BB47A}">
      <dsp:nvSpPr>
        <dsp:cNvPr id="0" name=""/>
        <dsp:cNvSpPr/>
      </dsp:nvSpPr>
      <dsp:spPr>
        <a:xfrm>
          <a:off x="1877225" y="2449728"/>
          <a:ext cx="375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779"/>
              </a:moveTo>
              <a:lnTo>
                <a:pt x="187520" y="48779"/>
              </a:lnTo>
              <a:lnTo>
                <a:pt x="187520" y="45720"/>
              </a:lnTo>
              <a:lnTo>
                <a:pt x="375041" y="45720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DAB95-5AE3-4508-99B7-C619B7915125}">
      <dsp:nvSpPr>
        <dsp:cNvPr id="0" name=""/>
        <dsp:cNvSpPr/>
      </dsp:nvSpPr>
      <dsp:spPr>
        <a:xfrm>
          <a:off x="1877225" y="804525"/>
          <a:ext cx="375041" cy="1693983"/>
        </a:xfrm>
        <a:custGeom>
          <a:avLst/>
          <a:gdLst/>
          <a:ahLst/>
          <a:cxnLst/>
          <a:rect l="0" t="0" r="0" b="0"/>
          <a:pathLst>
            <a:path>
              <a:moveTo>
                <a:pt x="0" y="1693983"/>
              </a:moveTo>
              <a:lnTo>
                <a:pt x="187520" y="1693983"/>
              </a:lnTo>
              <a:lnTo>
                <a:pt x="187520" y="0"/>
              </a:lnTo>
              <a:lnTo>
                <a:pt x="375041" y="0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07E0-7485-4F16-97E7-1D5598145C7B}">
      <dsp:nvSpPr>
        <dsp:cNvPr id="0" name=""/>
        <dsp:cNvSpPr/>
      </dsp:nvSpPr>
      <dsp:spPr>
        <a:xfrm>
          <a:off x="2016" y="2212538"/>
          <a:ext cx="1875209" cy="571938"/>
        </a:xfrm>
        <a:prstGeom prst="round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数据间关系</a:t>
          </a:r>
          <a:endParaRPr lang="zh-CN" altLang="en-US" sz="2000" kern="1200" dirty="0"/>
        </a:p>
      </dsp:txBody>
      <dsp:txXfrm>
        <a:off x="29936" y="2240458"/>
        <a:ext cx="1819369" cy="516098"/>
      </dsp:txXfrm>
    </dsp:sp>
    <dsp:sp modelId="{DB3E9B22-B78D-40C0-AB9F-EFD31698ED88}">
      <dsp:nvSpPr>
        <dsp:cNvPr id="0" name=""/>
        <dsp:cNvSpPr/>
      </dsp:nvSpPr>
      <dsp:spPr>
        <a:xfrm>
          <a:off x="2252267" y="518555"/>
          <a:ext cx="1875209" cy="57193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邻接关系</a:t>
          </a:r>
          <a:endParaRPr lang="zh-CN" altLang="en-US" sz="2000" kern="1200" dirty="0"/>
        </a:p>
      </dsp:txBody>
      <dsp:txXfrm>
        <a:off x="2280187" y="546475"/>
        <a:ext cx="1819369" cy="516098"/>
      </dsp:txXfrm>
    </dsp:sp>
    <dsp:sp modelId="{BD5063FD-B21C-4360-A47C-517798F0F4D8}">
      <dsp:nvSpPr>
        <dsp:cNvPr id="0" name=""/>
        <dsp:cNvSpPr/>
      </dsp:nvSpPr>
      <dsp:spPr>
        <a:xfrm>
          <a:off x="2252267" y="2209479"/>
          <a:ext cx="1875209" cy="57193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相似性关系</a:t>
          </a:r>
          <a:endParaRPr lang="zh-CN" altLang="en-US" sz="2000" kern="1200" dirty="0"/>
        </a:p>
      </dsp:txBody>
      <dsp:txXfrm>
        <a:off x="2280187" y="2237399"/>
        <a:ext cx="1819369" cy="516098"/>
      </dsp:txXfrm>
    </dsp:sp>
    <dsp:sp modelId="{9262EBD3-477A-4D8A-9979-B62D163CEC17}">
      <dsp:nvSpPr>
        <dsp:cNvPr id="0" name=""/>
        <dsp:cNvSpPr/>
      </dsp:nvSpPr>
      <dsp:spPr>
        <a:xfrm>
          <a:off x="2252267" y="4169248"/>
          <a:ext cx="1875209" cy="57193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多类别连接</a:t>
          </a:r>
          <a:endParaRPr lang="zh-CN" altLang="en-US" sz="2000" kern="1200" dirty="0"/>
        </a:p>
      </dsp:txBody>
      <dsp:txXfrm>
        <a:off x="2280187" y="4197168"/>
        <a:ext cx="1819369" cy="516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566E3-A1D7-4A2A-86AF-19C3B76E6004}">
      <dsp:nvSpPr>
        <dsp:cNvPr id="0" name=""/>
        <dsp:cNvSpPr/>
      </dsp:nvSpPr>
      <dsp:spPr>
        <a:xfrm>
          <a:off x="0" y="162412"/>
          <a:ext cx="8372475" cy="1419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9797" tIns="354076" rIns="64979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/>
            <a:t>图结构固定</a:t>
          </a:r>
          <a:r>
            <a:rPr lang="zh-CN" altLang="en-US" sz="1800" kern="1200" dirty="0" smtClean="0"/>
            <a:t>为稀疏图或完全图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估计已知边的相似性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Transformer</a:t>
          </a:r>
          <a:r>
            <a:rPr lang="zh-CN" altLang="en-US" sz="1800" kern="1200" dirty="0" smtClean="0"/>
            <a:t>、</a:t>
          </a:r>
          <a:r>
            <a:rPr lang="en-US" altLang="zh-CN" sz="1800" kern="1200" dirty="0" smtClean="0"/>
            <a:t>Sparse transformer</a:t>
          </a:r>
          <a:r>
            <a:rPr lang="zh-CN" altLang="en-US" sz="1800" kern="1200" dirty="0" smtClean="0"/>
            <a:t>、</a:t>
          </a:r>
          <a:r>
            <a:rPr lang="en-US" altLang="zh-CN" sz="1800" kern="1200" dirty="0" smtClean="0"/>
            <a:t>Non-local</a:t>
          </a:r>
          <a:r>
            <a:rPr lang="zh-CN" altLang="en-US" sz="1800" kern="1200" dirty="0" smtClean="0"/>
            <a:t>、</a:t>
          </a:r>
          <a:r>
            <a:rPr lang="en-US" altLang="zh-CN" sz="1800" kern="1200" dirty="0" smtClean="0"/>
            <a:t>GATs</a:t>
          </a:r>
          <a:r>
            <a:rPr lang="zh-CN" altLang="en-US" sz="1800" kern="1200" dirty="0" smtClean="0"/>
            <a:t>、</a:t>
          </a:r>
          <a:r>
            <a:rPr lang="en-US" altLang="zh-CN" sz="1800" kern="1200" dirty="0" smtClean="0"/>
            <a:t>SPN</a:t>
          </a:r>
          <a:r>
            <a:rPr lang="zh-CN" altLang="en-US" sz="1800" kern="1200" dirty="0" smtClean="0"/>
            <a:t>等</a:t>
          </a:r>
          <a:endParaRPr lang="zh-CN" altLang="en-US" sz="1800" kern="1200" dirty="0"/>
        </a:p>
      </dsp:txBody>
      <dsp:txXfrm>
        <a:off x="0" y="162412"/>
        <a:ext cx="8372475" cy="1419075"/>
      </dsp:txXfrm>
    </dsp:sp>
    <dsp:sp modelId="{2103F25C-A495-4ACF-BB36-5033CB7E0D9D}">
      <dsp:nvSpPr>
        <dsp:cNvPr id="0" name=""/>
        <dsp:cNvSpPr/>
      </dsp:nvSpPr>
      <dsp:spPr>
        <a:xfrm>
          <a:off x="418623" y="4990"/>
          <a:ext cx="5860732" cy="4083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522" tIns="0" rIns="2215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/>
            <a:t>确定图结构下的相似性学习</a:t>
          </a:r>
          <a:endParaRPr lang="zh-CN" altLang="en-US" sz="2000" kern="1200" dirty="0"/>
        </a:p>
      </dsp:txBody>
      <dsp:txXfrm>
        <a:off x="438557" y="24924"/>
        <a:ext cx="5820864" cy="368474"/>
      </dsp:txXfrm>
    </dsp:sp>
    <dsp:sp modelId="{11725ECD-F8C6-43C4-BF58-23A8DD00F0E3}">
      <dsp:nvSpPr>
        <dsp:cNvPr id="0" name=""/>
        <dsp:cNvSpPr/>
      </dsp:nvSpPr>
      <dsp:spPr>
        <a:xfrm>
          <a:off x="0" y="1829319"/>
          <a:ext cx="8372475" cy="1419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9797" tIns="354076" rIns="64979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已知稀疏或完全的图结构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评估已知边和未知边的相似性并修改结构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Dominant Neighborhoods</a:t>
          </a:r>
          <a:r>
            <a:rPr lang="zh-CN" altLang="en-US" sz="1800" kern="1200" dirty="0" smtClean="0"/>
            <a:t>、</a:t>
          </a:r>
          <a:r>
            <a:rPr lang="en-US" altLang="zh-CN" sz="1800" kern="1200" dirty="0" err="1" smtClean="0"/>
            <a:t>AffinityNet</a:t>
          </a:r>
          <a:r>
            <a:rPr lang="zh-CN" altLang="en-US" sz="1800" kern="1200" dirty="0" smtClean="0"/>
            <a:t>、</a:t>
          </a:r>
          <a:r>
            <a:rPr lang="en-US" altLang="en-US" sz="1800" kern="1200" dirty="0" smtClean="0"/>
            <a:t>Consensus-</a:t>
          </a:r>
          <a:r>
            <a:rPr lang="en-US" altLang="zh-CN" sz="1800" kern="1200" dirty="0" err="1" smtClean="0"/>
            <a:t>k</a:t>
          </a:r>
          <a:r>
            <a:rPr lang="en-US" altLang="en-US" sz="1800" kern="1200" dirty="0" err="1" smtClean="0"/>
            <a:t>NNs</a:t>
          </a:r>
          <a:r>
            <a:rPr lang="zh-CN" altLang="en-US" sz="1800" kern="1200" dirty="0" smtClean="0"/>
            <a:t>等</a:t>
          </a:r>
          <a:endParaRPr lang="zh-CN" altLang="en-US" sz="1800" kern="1200" dirty="0"/>
        </a:p>
      </dsp:txBody>
      <dsp:txXfrm>
        <a:off x="0" y="1829319"/>
        <a:ext cx="8372475" cy="1419075"/>
      </dsp:txXfrm>
    </dsp:sp>
    <dsp:sp modelId="{72FDEDED-53B1-4299-BA9D-F35F52B37EF7}">
      <dsp:nvSpPr>
        <dsp:cNvPr id="0" name=""/>
        <dsp:cNvSpPr/>
      </dsp:nvSpPr>
      <dsp:spPr>
        <a:xfrm>
          <a:off x="418623" y="1673287"/>
          <a:ext cx="5860732" cy="4069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522" tIns="0" rIns="2215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/>
            <a:t>对已知图结构的调整</a:t>
          </a:r>
          <a:endParaRPr lang="zh-CN" altLang="en-US" sz="2000" kern="1200" dirty="0"/>
        </a:p>
      </dsp:txBody>
      <dsp:txXfrm>
        <a:off x="438489" y="1693153"/>
        <a:ext cx="5821000" cy="367220"/>
      </dsp:txXfrm>
    </dsp:sp>
    <dsp:sp modelId="{C3B9B7DB-3E83-4B99-A35F-835F7E18A1DE}">
      <dsp:nvSpPr>
        <dsp:cNvPr id="0" name=""/>
        <dsp:cNvSpPr/>
      </dsp:nvSpPr>
      <dsp:spPr>
        <a:xfrm>
          <a:off x="0" y="3497184"/>
          <a:ext cx="8372475" cy="1419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9797" tIns="354076" rIns="64979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从空图开始生成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考察任意可能边的相似性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err="1" smtClean="0"/>
            <a:t>MolGAN</a:t>
          </a:r>
          <a:r>
            <a:rPr lang="zh-CN" altLang="en-US" sz="1800" kern="1200" dirty="0" smtClean="0"/>
            <a:t>、</a:t>
          </a:r>
          <a:r>
            <a:rPr lang="en-US" altLang="en-US" sz="1800" kern="1200" dirty="0" err="1" smtClean="0"/>
            <a:t>GraphVAE</a:t>
          </a:r>
          <a:r>
            <a:rPr lang="zh-CN" altLang="en-US" sz="1800" kern="1200" dirty="0" smtClean="0"/>
            <a:t>等</a:t>
          </a:r>
          <a:endParaRPr lang="zh-CN" altLang="en-US" sz="1800" kern="1200" dirty="0"/>
        </a:p>
      </dsp:txBody>
      <dsp:txXfrm>
        <a:off x="0" y="3497184"/>
        <a:ext cx="8372475" cy="1419075"/>
      </dsp:txXfrm>
    </dsp:sp>
    <dsp:sp modelId="{052A8DDE-C85E-465C-AD53-C2C031AE674C}">
      <dsp:nvSpPr>
        <dsp:cNvPr id="0" name=""/>
        <dsp:cNvSpPr/>
      </dsp:nvSpPr>
      <dsp:spPr>
        <a:xfrm>
          <a:off x="418623" y="3340194"/>
          <a:ext cx="5860732" cy="407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522" tIns="0" rIns="2215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/>
            <a:t>图结构生成</a:t>
          </a:r>
          <a:endParaRPr lang="zh-CN" altLang="en-US" sz="2000" kern="1200" dirty="0"/>
        </a:p>
      </dsp:txBody>
      <dsp:txXfrm>
        <a:off x="438536" y="3360107"/>
        <a:ext cx="5820906" cy="3680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7E617-5F3C-4073-A5D0-0858A0E2CBEF}">
      <dsp:nvSpPr>
        <dsp:cNvPr id="0" name=""/>
        <dsp:cNvSpPr/>
      </dsp:nvSpPr>
      <dsp:spPr>
        <a:xfrm>
          <a:off x="30" y="226647"/>
          <a:ext cx="8966292" cy="93223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数据驱动的相似性学习</a:t>
          </a:r>
          <a:endParaRPr lang="zh-CN" altLang="en-US" sz="2400" b="1" kern="1200" dirty="0"/>
        </a:p>
      </dsp:txBody>
      <dsp:txXfrm>
        <a:off x="27334" y="253951"/>
        <a:ext cx="8911684" cy="877629"/>
      </dsp:txXfrm>
    </dsp:sp>
    <dsp:sp modelId="{68865332-6882-4568-9987-33FE2921E54E}">
      <dsp:nvSpPr>
        <dsp:cNvPr id="0" name=""/>
        <dsp:cNvSpPr/>
      </dsp:nvSpPr>
      <dsp:spPr>
        <a:xfrm>
          <a:off x="13893" y="1294930"/>
          <a:ext cx="1703882" cy="912625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图像聚类</a:t>
          </a:r>
          <a:endParaRPr lang="zh-CN" altLang="en-US" sz="2000" kern="1200" dirty="0"/>
        </a:p>
      </dsp:txBody>
      <dsp:txXfrm>
        <a:off x="40623" y="1321660"/>
        <a:ext cx="1650422" cy="859165"/>
      </dsp:txXfrm>
    </dsp:sp>
    <dsp:sp modelId="{09F95DAA-DC05-49D8-BD8F-7D7699C11D90}">
      <dsp:nvSpPr>
        <dsp:cNvPr id="0" name=""/>
        <dsp:cNvSpPr/>
      </dsp:nvSpPr>
      <dsp:spPr>
        <a:xfrm>
          <a:off x="13893" y="2343591"/>
          <a:ext cx="1703882" cy="2291185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基于自适应相似性矩阵的无监督度量学习（第二章）</a:t>
          </a:r>
          <a:endParaRPr lang="zh-CN" altLang="en-US" sz="1800" kern="1200" dirty="0"/>
        </a:p>
      </dsp:txBody>
      <dsp:txXfrm>
        <a:off x="63798" y="2393496"/>
        <a:ext cx="1604072" cy="2191375"/>
      </dsp:txXfrm>
    </dsp:sp>
    <dsp:sp modelId="{039679AD-0990-47A4-95B9-1711A3DB9B2C}">
      <dsp:nvSpPr>
        <dsp:cNvPr id="0" name=""/>
        <dsp:cNvSpPr/>
      </dsp:nvSpPr>
      <dsp:spPr>
        <a:xfrm>
          <a:off x="1860901" y="1294930"/>
          <a:ext cx="3479327" cy="912625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多模态约束聚类</a:t>
          </a:r>
          <a:endParaRPr lang="zh-CN" altLang="en-US" sz="2000" kern="1200" dirty="0"/>
        </a:p>
      </dsp:txBody>
      <dsp:txXfrm>
        <a:off x="1887631" y="1321660"/>
        <a:ext cx="3425867" cy="859165"/>
      </dsp:txXfrm>
    </dsp:sp>
    <dsp:sp modelId="{DCC75178-159C-4EEC-9376-883FB7A2D9A7}">
      <dsp:nvSpPr>
        <dsp:cNvPr id="0" name=""/>
        <dsp:cNvSpPr/>
      </dsp:nvSpPr>
      <dsp:spPr>
        <a:xfrm>
          <a:off x="1860901" y="2343591"/>
          <a:ext cx="1703882" cy="2291185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基于相似性融合学习的多模态约束传播（第三章）</a:t>
          </a:r>
          <a:endParaRPr lang="zh-CN" altLang="en-US" sz="1800" kern="1200" dirty="0"/>
        </a:p>
      </dsp:txBody>
      <dsp:txXfrm>
        <a:off x="1910806" y="2393496"/>
        <a:ext cx="1604072" cy="2191375"/>
      </dsp:txXfrm>
    </dsp:sp>
    <dsp:sp modelId="{F3A31586-4818-4160-BB0B-36A6B21771E2}">
      <dsp:nvSpPr>
        <dsp:cNvPr id="0" name=""/>
        <dsp:cNvSpPr/>
      </dsp:nvSpPr>
      <dsp:spPr>
        <a:xfrm>
          <a:off x="3636346" y="2343591"/>
          <a:ext cx="1703882" cy="2291185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基于相容条件概率分布重构的相似性学习（第四章）</a:t>
          </a:r>
          <a:endParaRPr lang="zh-CN" altLang="en-US" sz="1800" kern="1200" dirty="0"/>
        </a:p>
      </dsp:txBody>
      <dsp:txXfrm>
        <a:off x="3686251" y="2393496"/>
        <a:ext cx="1604072" cy="2191375"/>
      </dsp:txXfrm>
    </dsp:sp>
    <dsp:sp modelId="{1B7F2F05-06AE-4508-9D64-A6CDCC9E1476}">
      <dsp:nvSpPr>
        <dsp:cNvPr id="0" name=""/>
        <dsp:cNvSpPr/>
      </dsp:nvSpPr>
      <dsp:spPr>
        <a:xfrm>
          <a:off x="5483354" y="1294930"/>
          <a:ext cx="3479327" cy="912625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自然图像抠图</a:t>
          </a:r>
          <a:endParaRPr lang="zh-CN" altLang="en-US" sz="2000" kern="1200" dirty="0"/>
        </a:p>
      </dsp:txBody>
      <dsp:txXfrm>
        <a:off x="5510084" y="1321660"/>
        <a:ext cx="3425867" cy="859165"/>
      </dsp:txXfrm>
    </dsp:sp>
    <dsp:sp modelId="{D2B32902-E62C-4C6D-B012-17956F8FF35B}">
      <dsp:nvSpPr>
        <dsp:cNvPr id="0" name=""/>
        <dsp:cNvSpPr/>
      </dsp:nvSpPr>
      <dsp:spPr>
        <a:xfrm>
          <a:off x="5483354" y="2343591"/>
          <a:ext cx="1703882" cy="2291185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基于相似性学习的深度图像抠图方法  （第五章）</a:t>
          </a:r>
          <a:endParaRPr lang="zh-CN" altLang="en-US" sz="1800" kern="1200" dirty="0"/>
        </a:p>
      </dsp:txBody>
      <dsp:txXfrm>
        <a:off x="5533259" y="2393496"/>
        <a:ext cx="1604072" cy="2191375"/>
      </dsp:txXfrm>
    </dsp:sp>
    <dsp:sp modelId="{BB6E486F-9492-4D5F-8F0B-46ED843DA067}">
      <dsp:nvSpPr>
        <dsp:cNvPr id="0" name=""/>
        <dsp:cNvSpPr/>
      </dsp:nvSpPr>
      <dsp:spPr>
        <a:xfrm>
          <a:off x="7258799" y="2343591"/>
          <a:ext cx="1703882" cy="2291185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分割蒙版输入下的移动端实时抠图方法（第六章）</a:t>
          </a:r>
          <a:endParaRPr lang="zh-CN" altLang="en-US" sz="1800" kern="1200" dirty="0"/>
        </a:p>
      </dsp:txBody>
      <dsp:txXfrm>
        <a:off x="7308704" y="2393496"/>
        <a:ext cx="1604072" cy="2191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C16F9-7A17-46BE-9516-9090217E80D5}">
      <dsp:nvSpPr>
        <dsp:cNvPr id="0" name=""/>
        <dsp:cNvSpPr/>
      </dsp:nvSpPr>
      <dsp:spPr>
        <a:xfrm>
          <a:off x="685521" y="324521"/>
          <a:ext cx="2160833" cy="2160833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959D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C3AA3-7009-493F-ADE7-2C41D21A4F96}">
      <dsp:nvSpPr>
        <dsp:cNvPr id="0" name=""/>
        <dsp:cNvSpPr/>
      </dsp:nvSpPr>
      <dsp:spPr>
        <a:xfrm>
          <a:off x="685521" y="324521"/>
          <a:ext cx="2160833" cy="2160833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shade val="90000"/>
            <a:hueOff val="555148"/>
            <a:satOff val="-50257"/>
            <a:lumOff val="254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A9E35-18D4-47B7-AF4E-4E2BF4AD3AEF}">
      <dsp:nvSpPr>
        <dsp:cNvPr id="0" name=""/>
        <dsp:cNvSpPr/>
      </dsp:nvSpPr>
      <dsp:spPr>
        <a:xfrm>
          <a:off x="685521" y="324521"/>
          <a:ext cx="2160833" cy="2160833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959D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75A46-058D-4CB8-94CA-0AC333CDE5DA}">
      <dsp:nvSpPr>
        <dsp:cNvPr id="0" name=""/>
        <dsp:cNvSpPr/>
      </dsp:nvSpPr>
      <dsp:spPr>
        <a:xfrm>
          <a:off x="685521" y="324521"/>
          <a:ext cx="2160833" cy="2160833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8D6F6-F2DE-40F3-BAB0-C32E41A228AF}">
      <dsp:nvSpPr>
        <dsp:cNvPr id="0" name=""/>
        <dsp:cNvSpPr/>
      </dsp:nvSpPr>
      <dsp:spPr>
        <a:xfrm>
          <a:off x="1268406" y="907405"/>
          <a:ext cx="995064" cy="99506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/>
            <a:t>P(X, Y)</a:t>
          </a:r>
          <a:endParaRPr lang="zh-CN" sz="2100" b="1" kern="1200" dirty="0"/>
        </a:p>
      </dsp:txBody>
      <dsp:txXfrm>
        <a:off x="1414130" y="1053129"/>
        <a:ext cx="703616" cy="703616"/>
      </dsp:txXfrm>
    </dsp:sp>
    <dsp:sp modelId="{3A42DF56-89D5-4D61-AB79-F04CF666D25D}">
      <dsp:nvSpPr>
        <dsp:cNvPr id="0" name=""/>
        <dsp:cNvSpPr/>
      </dsp:nvSpPr>
      <dsp:spPr>
        <a:xfrm>
          <a:off x="1417665" y="1324"/>
          <a:ext cx="696545" cy="696545"/>
        </a:xfrm>
        <a:prstGeom prst="ellipse">
          <a:avLst/>
        </a:prstGeom>
        <a:solidFill>
          <a:srgbClr val="1A4E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/>
            <a:t>P(X)</a:t>
          </a:r>
          <a:endParaRPr lang="zh-CN" sz="1600" b="1" kern="1200" dirty="0"/>
        </a:p>
      </dsp:txBody>
      <dsp:txXfrm>
        <a:off x="1519672" y="103331"/>
        <a:ext cx="492531" cy="492531"/>
      </dsp:txXfrm>
    </dsp:sp>
    <dsp:sp modelId="{1AA6BF97-6F51-47FD-9A56-E6150280DC98}">
      <dsp:nvSpPr>
        <dsp:cNvPr id="0" name=""/>
        <dsp:cNvSpPr/>
      </dsp:nvSpPr>
      <dsp:spPr>
        <a:xfrm>
          <a:off x="2473006" y="1056665"/>
          <a:ext cx="696545" cy="696545"/>
        </a:xfrm>
        <a:prstGeom prst="ellipse">
          <a:avLst/>
        </a:prstGeom>
        <a:solidFill>
          <a:schemeClr val="accent1">
            <a:shade val="80000"/>
            <a:hueOff val="274204"/>
            <a:satOff val="-25128"/>
            <a:lumOff val="132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/>
            <a:t>P(Y)</a:t>
          </a:r>
          <a:endParaRPr lang="zh-CN" sz="1600" b="1" kern="1200" dirty="0"/>
        </a:p>
      </dsp:txBody>
      <dsp:txXfrm>
        <a:off x="2575013" y="1158672"/>
        <a:ext cx="492531" cy="492531"/>
      </dsp:txXfrm>
    </dsp:sp>
    <dsp:sp modelId="{329BB82C-A1A2-49C2-9B68-360028132113}">
      <dsp:nvSpPr>
        <dsp:cNvPr id="0" name=""/>
        <dsp:cNvSpPr/>
      </dsp:nvSpPr>
      <dsp:spPr>
        <a:xfrm>
          <a:off x="1417665" y="2112006"/>
          <a:ext cx="696545" cy="696545"/>
        </a:xfrm>
        <a:prstGeom prst="ellipse">
          <a:avLst/>
        </a:prstGeom>
        <a:solidFill>
          <a:srgbClr val="4D6C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/>
            <a:t>P(X|Y)</a:t>
          </a:r>
          <a:endParaRPr lang="zh-CN" sz="1600" b="1" kern="1200" dirty="0"/>
        </a:p>
      </dsp:txBody>
      <dsp:txXfrm>
        <a:off x="1519672" y="2214013"/>
        <a:ext cx="492531" cy="492531"/>
      </dsp:txXfrm>
    </dsp:sp>
    <dsp:sp modelId="{5B28F2A3-03DE-495E-B08D-EE8CFC33CE8F}">
      <dsp:nvSpPr>
        <dsp:cNvPr id="0" name=""/>
        <dsp:cNvSpPr/>
      </dsp:nvSpPr>
      <dsp:spPr>
        <a:xfrm>
          <a:off x="362324" y="1056665"/>
          <a:ext cx="696545" cy="696545"/>
        </a:xfrm>
        <a:prstGeom prst="ellipse">
          <a:avLst/>
        </a:prstGeom>
        <a:solidFill>
          <a:srgbClr val="4D6C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/>
            <a:t>P(Y|X)</a:t>
          </a:r>
          <a:endParaRPr lang="zh-CN" sz="1600" b="1" kern="1200" dirty="0"/>
        </a:p>
      </dsp:txBody>
      <dsp:txXfrm>
        <a:off x="464331" y="1158672"/>
        <a:ext cx="492531" cy="4925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6CA9B-E361-4264-9698-F909323D7866}">
      <dsp:nvSpPr>
        <dsp:cNvPr id="0" name=""/>
        <dsp:cNvSpPr/>
      </dsp:nvSpPr>
      <dsp:spPr>
        <a:xfrm>
          <a:off x="2468031" y="182613"/>
          <a:ext cx="2946716" cy="61288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数据驱动的相似性学习</a:t>
          </a:r>
          <a:endParaRPr lang="zh-CN" altLang="en-US" sz="2000" kern="1200" dirty="0"/>
        </a:p>
      </dsp:txBody>
      <dsp:txXfrm>
        <a:off x="2485982" y="200564"/>
        <a:ext cx="2910814" cy="576980"/>
      </dsp:txXfrm>
    </dsp:sp>
    <dsp:sp modelId="{1B5205F4-E05D-4D03-8E36-E9D9B3A02B76}">
      <dsp:nvSpPr>
        <dsp:cNvPr id="0" name=""/>
        <dsp:cNvSpPr/>
      </dsp:nvSpPr>
      <dsp:spPr>
        <a:xfrm>
          <a:off x="1706024" y="795496"/>
          <a:ext cx="2235364" cy="391593"/>
        </a:xfrm>
        <a:custGeom>
          <a:avLst/>
          <a:gdLst/>
          <a:ahLst/>
          <a:cxnLst/>
          <a:rect l="0" t="0" r="0" b="0"/>
          <a:pathLst>
            <a:path>
              <a:moveTo>
                <a:pt x="2235364" y="0"/>
              </a:moveTo>
              <a:lnTo>
                <a:pt x="2235364" y="195796"/>
              </a:lnTo>
              <a:lnTo>
                <a:pt x="0" y="195796"/>
              </a:lnTo>
              <a:lnTo>
                <a:pt x="0" y="391593"/>
              </a:lnTo>
            </a:path>
          </a:pathLst>
        </a:custGeom>
        <a:noFill/>
        <a:ln w="34925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98806-E2D5-4C17-B571-660FEEED232E}">
      <dsp:nvSpPr>
        <dsp:cNvPr id="0" name=""/>
        <dsp:cNvSpPr/>
      </dsp:nvSpPr>
      <dsp:spPr>
        <a:xfrm>
          <a:off x="1015077" y="1187089"/>
          <a:ext cx="1381894" cy="612882"/>
        </a:xfrm>
        <a:prstGeom prst="roundRect">
          <a:avLst>
            <a:gd name="adj" fmla="val 10000"/>
          </a:avLst>
        </a:prstGeom>
        <a:solidFill>
          <a:srgbClr val="4D6C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图像聚类</a:t>
          </a:r>
          <a:endParaRPr lang="zh-CN" altLang="en-US" sz="2000" kern="1200" dirty="0"/>
        </a:p>
      </dsp:txBody>
      <dsp:txXfrm>
        <a:off x="1033028" y="1205040"/>
        <a:ext cx="1345992" cy="576980"/>
      </dsp:txXfrm>
    </dsp:sp>
    <dsp:sp modelId="{20BBC344-35F3-4EEC-81B2-3A755763F97C}">
      <dsp:nvSpPr>
        <dsp:cNvPr id="0" name=""/>
        <dsp:cNvSpPr/>
      </dsp:nvSpPr>
      <dsp:spPr>
        <a:xfrm>
          <a:off x="3895669" y="795496"/>
          <a:ext cx="91440" cy="391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5796"/>
              </a:lnTo>
              <a:lnTo>
                <a:pt x="53231" y="195796"/>
              </a:lnTo>
              <a:lnTo>
                <a:pt x="53231" y="391593"/>
              </a:lnTo>
            </a:path>
          </a:pathLst>
        </a:custGeom>
        <a:noFill/>
        <a:ln w="34925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2DC7C-3A7B-47C4-A13A-02AB6FB51592}">
      <dsp:nvSpPr>
        <dsp:cNvPr id="0" name=""/>
        <dsp:cNvSpPr/>
      </dsp:nvSpPr>
      <dsp:spPr>
        <a:xfrm>
          <a:off x="2837514" y="1187089"/>
          <a:ext cx="2222772" cy="612882"/>
        </a:xfrm>
        <a:prstGeom prst="roundRect">
          <a:avLst>
            <a:gd name="adj" fmla="val 10000"/>
          </a:avLst>
        </a:prstGeom>
        <a:solidFill>
          <a:srgbClr val="4D6C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多模态约束聚类</a:t>
          </a:r>
          <a:endParaRPr lang="zh-CN" altLang="en-US" sz="2000" kern="1200" dirty="0"/>
        </a:p>
      </dsp:txBody>
      <dsp:txXfrm>
        <a:off x="2855465" y="1205040"/>
        <a:ext cx="2186870" cy="576980"/>
      </dsp:txXfrm>
    </dsp:sp>
    <dsp:sp modelId="{5282A211-6B34-49C8-82C6-525F762C0045}">
      <dsp:nvSpPr>
        <dsp:cNvPr id="0" name=""/>
        <dsp:cNvSpPr/>
      </dsp:nvSpPr>
      <dsp:spPr>
        <a:xfrm>
          <a:off x="3941389" y="795496"/>
          <a:ext cx="2487568" cy="391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796"/>
              </a:lnTo>
              <a:lnTo>
                <a:pt x="2487568" y="195796"/>
              </a:lnTo>
              <a:lnTo>
                <a:pt x="2487568" y="391593"/>
              </a:lnTo>
            </a:path>
          </a:pathLst>
        </a:custGeom>
        <a:noFill/>
        <a:ln w="34925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541E1-E5D7-4527-9C35-45E044E942EE}">
      <dsp:nvSpPr>
        <dsp:cNvPr id="0" name=""/>
        <dsp:cNvSpPr/>
      </dsp:nvSpPr>
      <dsp:spPr>
        <a:xfrm>
          <a:off x="5500829" y="1187089"/>
          <a:ext cx="1856255" cy="612882"/>
        </a:xfrm>
        <a:prstGeom prst="roundRect">
          <a:avLst>
            <a:gd name="adj" fmla="val 10000"/>
          </a:avLst>
        </a:prstGeom>
        <a:solidFill>
          <a:srgbClr val="4D6C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自然图像抠图</a:t>
          </a:r>
          <a:endParaRPr lang="zh-CN" altLang="en-US" sz="2000" kern="1200" dirty="0"/>
        </a:p>
      </dsp:txBody>
      <dsp:txXfrm>
        <a:off x="5518780" y="1205040"/>
        <a:ext cx="1820353" cy="5769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BB01A-7CF8-45B3-98D8-CDAF4F723C01}">
      <dsp:nvSpPr>
        <dsp:cNvPr id="0" name=""/>
        <dsp:cNvSpPr/>
      </dsp:nvSpPr>
      <dsp:spPr>
        <a:xfrm>
          <a:off x="2864316" y="1296144"/>
          <a:ext cx="610978" cy="956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8642" y="0"/>
              </a:lnTo>
              <a:lnTo>
                <a:pt x="388642" y="956043"/>
              </a:lnTo>
              <a:lnTo>
                <a:pt x="610978" y="956043"/>
              </a:lnTo>
            </a:path>
          </a:pathLst>
        </a:custGeom>
        <a:noFill/>
        <a:ln w="381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D8480-8E16-40F7-A6FF-C37193F309C8}">
      <dsp:nvSpPr>
        <dsp:cNvPr id="0" name=""/>
        <dsp:cNvSpPr/>
      </dsp:nvSpPr>
      <dsp:spPr>
        <a:xfrm>
          <a:off x="2864316" y="1250424"/>
          <a:ext cx="6109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0978" y="45720"/>
              </a:lnTo>
            </a:path>
          </a:pathLst>
        </a:custGeom>
        <a:noFill/>
        <a:ln w="381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DF6AA-EADD-4283-A259-8F6CA3C7ADCE}">
      <dsp:nvSpPr>
        <dsp:cNvPr id="0" name=""/>
        <dsp:cNvSpPr/>
      </dsp:nvSpPr>
      <dsp:spPr>
        <a:xfrm>
          <a:off x="2864316" y="340101"/>
          <a:ext cx="610978" cy="956043"/>
        </a:xfrm>
        <a:custGeom>
          <a:avLst/>
          <a:gdLst/>
          <a:ahLst/>
          <a:cxnLst/>
          <a:rect l="0" t="0" r="0" b="0"/>
          <a:pathLst>
            <a:path>
              <a:moveTo>
                <a:pt x="0" y="956043"/>
              </a:moveTo>
              <a:lnTo>
                <a:pt x="388642" y="956043"/>
              </a:lnTo>
              <a:lnTo>
                <a:pt x="388642" y="0"/>
              </a:lnTo>
              <a:lnTo>
                <a:pt x="610978" y="0"/>
              </a:lnTo>
            </a:path>
          </a:pathLst>
        </a:custGeom>
        <a:noFill/>
        <a:ln w="381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EFA87-DE95-445D-BB06-C2A6A9EC3766}">
      <dsp:nvSpPr>
        <dsp:cNvPr id="0" name=""/>
        <dsp:cNvSpPr/>
      </dsp:nvSpPr>
      <dsp:spPr>
        <a:xfrm>
          <a:off x="640959" y="957082"/>
          <a:ext cx="2223356" cy="678123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未来研究方向</a:t>
          </a:r>
          <a:endParaRPr lang="zh-CN" altLang="en-US" sz="2000" kern="1200" dirty="0"/>
        </a:p>
      </dsp:txBody>
      <dsp:txXfrm>
        <a:off x="674062" y="990185"/>
        <a:ext cx="2157150" cy="611917"/>
      </dsp:txXfrm>
    </dsp:sp>
    <dsp:sp modelId="{91DCA54E-C343-4970-8ABE-9037BB28F8E7}">
      <dsp:nvSpPr>
        <dsp:cNvPr id="0" name=""/>
        <dsp:cNvSpPr/>
      </dsp:nvSpPr>
      <dsp:spPr>
        <a:xfrm>
          <a:off x="3475295" y="1039"/>
          <a:ext cx="3028523" cy="678123"/>
        </a:xfrm>
        <a:prstGeom prst="roundRect">
          <a:avLst/>
        </a:prstGeom>
        <a:solidFill>
          <a:srgbClr val="4D6C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高效的图结构生成</a:t>
          </a:r>
          <a:endParaRPr lang="zh-CN" altLang="en-US" sz="2000" kern="1200" dirty="0"/>
        </a:p>
      </dsp:txBody>
      <dsp:txXfrm>
        <a:off x="3508398" y="34142"/>
        <a:ext cx="2962317" cy="611917"/>
      </dsp:txXfrm>
    </dsp:sp>
    <dsp:sp modelId="{65BF218F-89C5-42B6-9477-8A1C92B4F39C}">
      <dsp:nvSpPr>
        <dsp:cNvPr id="0" name=""/>
        <dsp:cNvSpPr/>
      </dsp:nvSpPr>
      <dsp:spPr>
        <a:xfrm>
          <a:off x="3475295" y="957082"/>
          <a:ext cx="3054292" cy="678123"/>
        </a:xfrm>
        <a:prstGeom prst="roundRect">
          <a:avLst/>
        </a:prstGeom>
        <a:solidFill>
          <a:srgbClr val="4D6C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直接的相似性监督</a:t>
          </a:r>
          <a:endParaRPr lang="zh-CN" altLang="en-US" sz="2000" kern="1200" dirty="0"/>
        </a:p>
      </dsp:txBody>
      <dsp:txXfrm>
        <a:off x="3508398" y="990185"/>
        <a:ext cx="2988086" cy="611917"/>
      </dsp:txXfrm>
    </dsp:sp>
    <dsp:sp modelId="{DEE1468A-B4BA-4747-BF47-23576AB00C93}">
      <dsp:nvSpPr>
        <dsp:cNvPr id="0" name=""/>
        <dsp:cNvSpPr/>
      </dsp:nvSpPr>
      <dsp:spPr>
        <a:xfrm>
          <a:off x="3475295" y="1913126"/>
          <a:ext cx="3054292" cy="678123"/>
        </a:xfrm>
        <a:prstGeom prst="roundRect">
          <a:avLst/>
        </a:prstGeom>
        <a:solidFill>
          <a:srgbClr val="4D6C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传统方法进一步结合</a:t>
          </a:r>
          <a:endParaRPr lang="zh-CN" altLang="en-US" sz="2000" kern="1200" dirty="0"/>
        </a:p>
      </dsp:txBody>
      <dsp:txXfrm>
        <a:off x="3508398" y="1946229"/>
        <a:ext cx="2988086" cy="611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我将对本论文的三个应用点及其所包含的五项具体工作进行介绍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12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我将对本论文的三个应用点及其所包含的五项具体工作进行介绍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91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我将对本论文的三个应用点及其所包含的五项具体工作进行介绍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3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我将对本论文的三个应用点及其所包含的五项具体工作进行介绍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057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我将对本论文的三个应用点及其所包含的五项具体工作进行介绍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040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由于线性投影存在近似损失，所以初始化部分不进行线性投影，充分保留信息。</a:t>
            </a:r>
            <a:endParaRPr lang="en-US" altLang="zh-CN" dirty="0" smtClean="0"/>
          </a:p>
          <a:p>
            <a:r>
              <a:rPr lang="zh-CN" altLang="en-US" dirty="0" smtClean="0"/>
              <a:t>完全舍弃启发式方法会不稳定，因此作为矫正增量优化线性投影</a:t>
            </a:r>
            <a:endParaRPr lang="en-US" altLang="zh-CN" dirty="0" smtClean="0"/>
          </a:p>
          <a:p>
            <a:r>
              <a:rPr lang="zh-CN" altLang="en-US" dirty="0" smtClean="0"/>
              <a:t>稀疏化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6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我将对本论文的三个应用点及其所包含的五项具体工作进行介绍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669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最大限度利用约束信息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77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我将对本论文的三个应用点及其所包含的五项具体工作进行介绍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29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我将对本论文的三个应用点及其所包含的五项具体工作进行介绍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478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0302" y="4174278"/>
            <a:ext cx="8575588" cy="899510"/>
          </a:xfrm>
        </p:spPr>
        <p:txBody>
          <a:bodyPr/>
          <a:lstStyle/>
          <a:p>
            <a:r>
              <a:rPr lang="zh-CN" altLang="en-US" sz="3000" dirty="0"/>
              <a:t>数据驱动的相似性学习及其在计算机视觉中的应用</a:t>
            </a:r>
            <a:endParaRPr lang="zh-CN" altLang="en-US" sz="3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70302" y="5073788"/>
            <a:ext cx="7886700" cy="604299"/>
          </a:xfrm>
        </p:spPr>
        <p:txBody>
          <a:bodyPr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dirty="0"/>
              <a:t>答辩</a:t>
            </a:r>
            <a:r>
              <a:rPr lang="zh-CN" altLang="en-US" dirty="0" smtClean="0"/>
              <a:t>人：李杳奕      </a:t>
            </a:r>
            <a:r>
              <a:rPr lang="zh-CN" altLang="en-US" dirty="0" smtClean="0"/>
              <a:t>导师：卢宏涛教授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771837" y="1711436"/>
            <a:ext cx="8372163" cy="4921498"/>
          </a:xfrm>
        </p:spPr>
        <p:txBody>
          <a:bodyPr/>
          <a:lstStyle/>
          <a:p>
            <a:r>
              <a:rPr lang="zh-CN" altLang="en-US" dirty="0" smtClean="0"/>
              <a:t>传统谱聚类存在问题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对相似性矩阵敏感</a:t>
            </a:r>
            <a:endParaRPr lang="en-US" altLang="zh-CN" dirty="0" smtClean="0"/>
          </a:p>
          <a:p>
            <a:pPr lvl="1"/>
            <a:r>
              <a:rPr lang="zh-CN" altLang="en-US" dirty="0"/>
              <a:t>三</a:t>
            </a:r>
            <a:r>
              <a:rPr lang="zh-CN" altLang="en-US" dirty="0" smtClean="0"/>
              <a:t>次计算复杂度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样本外扩展困难</a:t>
            </a:r>
            <a:endParaRPr lang="en-US" altLang="zh-CN" dirty="0"/>
          </a:p>
          <a:p>
            <a:r>
              <a:rPr lang="zh-CN" altLang="en-US" dirty="0" smtClean="0"/>
              <a:t>谱方法的线性近似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线性投影降低计算复杂度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可作为无监督度量学习</a:t>
            </a:r>
            <a:endParaRPr lang="en-US" altLang="zh-CN" dirty="0" smtClean="0"/>
          </a:p>
          <a:p>
            <a:r>
              <a:rPr lang="zh-CN" altLang="en-US" dirty="0" smtClean="0"/>
              <a:t>自适应相似性矩阵学习（</a:t>
            </a:r>
            <a:r>
              <a:rPr lang="en-US" altLang="zh-CN" dirty="0" err="1" smtClean="0"/>
              <a:t>AdaAM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高效学习鲁棒的相似性矩阵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同时学习相似性及线性投影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548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4" y="2099614"/>
            <a:ext cx="8372163" cy="4146998"/>
          </a:xfrm>
        </p:spPr>
        <p:txBody>
          <a:bodyPr/>
          <a:lstStyle/>
          <a:p>
            <a:r>
              <a:rPr lang="zh-CN" altLang="en-US" dirty="0" smtClean="0"/>
              <a:t>相似性矩阵为半正定低秩矩阵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理想化相似性矩阵满足半正定低秩条件</a:t>
            </a:r>
            <a:endParaRPr lang="en-US" altLang="zh-CN" dirty="0" smtClean="0"/>
          </a:p>
          <a:p>
            <a:pPr lvl="1"/>
            <a:r>
              <a:rPr lang="zh-CN" altLang="en-US" dirty="0"/>
              <a:t>进行</a:t>
            </a:r>
            <a:r>
              <a:rPr lang="zh-CN" altLang="en-US" dirty="0" smtClean="0"/>
              <a:t>矩阵分解后可显著减小计算量</a:t>
            </a:r>
            <a:endParaRPr lang="zh-CN" altLang="en-US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数据特征经过归一化预处理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归一化特征可简化优化目标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基本假设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123305" y="3567626"/>
                <a:ext cx="13428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305" y="3567626"/>
                <a:ext cx="1342867" cy="369332"/>
              </a:xfrm>
              <a:prstGeom prst="rect">
                <a:avLst/>
              </a:prstGeom>
              <a:blipFill>
                <a:blip r:embed="rId2"/>
                <a:stretch>
                  <a:fillRect l="-407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92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4" y="1841679"/>
            <a:ext cx="8372163" cy="3447383"/>
          </a:xfrm>
        </p:spPr>
        <p:txBody>
          <a:bodyPr/>
          <a:lstStyle/>
          <a:p>
            <a:r>
              <a:rPr lang="zh-CN" altLang="en-US" dirty="0" smtClean="0"/>
              <a:t>初始化相似性矩阵学习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根据数据特征学习相似性矩阵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AdaAM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796603" y="3400022"/>
                <a:ext cx="3525132" cy="510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603" y="3400022"/>
                <a:ext cx="3525132" cy="510717"/>
              </a:xfrm>
              <a:prstGeom prst="rect">
                <a:avLst/>
              </a:prstGeom>
              <a:blipFill>
                <a:blip r:embed="rId3"/>
                <a:stretch>
                  <a:fillRect l="-346" r="-2422" b="-13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标注 4"/>
          <p:cNvSpPr/>
          <p:nvPr/>
        </p:nvSpPr>
        <p:spPr>
          <a:xfrm>
            <a:off x="1673953" y="2767011"/>
            <a:ext cx="2381353" cy="489396"/>
          </a:xfrm>
          <a:prstGeom prst="wedgeRectCallout">
            <a:avLst>
              <a:gd name="adj1" fmla="val 33343"/>
              <a:gd name="adj2" fmla="val 78290"/>
            </a:avLst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</a:rPr>
              <a:t>数据归一化时最优为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0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587687" y="3807708"/>
            <a:ext cx="1734048" cy="754407"/>
            <a:chOff x="3587687" y="3704676"/>
            <a:chExt cx="1734048" cy="754407"/>
          </a:xfrm>
        </p:grpSpPr>
        <p:sp>
          <p:nvSpPr>
            <p:cNvPr id="6" name="矩形标注 5"/>
            <p:cNvSpPr/>
            <p:nvPr/>
          </p:nvSpPr>
          <p:spPr>
            <a:xfrm>
              <a:off x="3853543" y="3969687"/>
              <a:ext cx="1468192" cy="489396"/>
            </a:xfrm>
            <a:prstGeom prst="wedgeRectCallout">
              <a:avLst>
                <a:gd name="adj1" fmla="val -32832"/>
                <a:gd name="adj2" fmla="val -95395"/>
              </a:avLst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accent5">
                      <a:lumMod val="50000"/>
                    </a:schemeClr>
                  </a:solidFill>
                </a:rPr>
                <a:t>图拉普拉斯</a:t>
              </a:r>
              <a:endParaRPr lang="zh-CN" alt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87687" y="3704676"/>
              <a:ext cx="1120936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标注 11"/>
          <p:cNvSpPr/>
          <p:nvPr/>
        </p:nvSpPr>
        <p:spPr>
          <a:xfrm>
            <a:off x="4319941" y="2764017"/>
            <a:ext cx="1468192" cy="489396"/>
          </a:xfrm>
          <a:prstGeom prst="wedgeRectCallout">
            <a:avLst>
              <a:gd name="adj1" fmla="val -32833"/>
              <a:gd name="adj2" fmla="val 80921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相似性</a:t>
            </a:r>
            <a:r>
              <a:rPr lang="zh-CN" altLang="en-US" dirty="0" smtClean="0">
                <a:solidFill>
                  <a:schemeClr val="accent1"/>
                </a:solidFill>
              </a:rPr>
              <a:t>矩阵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454711" y="5894808"/>
            <a:ext cx="1734048" cy="754407"/>
            <a:chOff x="3587687" y="3704676"/>
            <a:chExt cx="1734048" cy="754407"/>
          </a:xfrm>
        </p:grpSpPr>
        <p:sp>
          <p:nvSpPr>
            <p:cNvPr id="15" name="矩形标注 14"/>
            <p:cNvSpPr/>
            <p:nvPr/>
          </p:nvSpPr>
          <p:spPr>
            <a:xfrm>
              <a:off x="3853543" y="3969687"/>
              <a:ext cx="1468192" cy="489396"/>
            </a:xfrm>
            <a:prstGeom prst="wedgeRectCallout">
              <a:avLst>
                <a:gd name="adj1" fmla="val -32832"/>
                <a:gd name="adj2" fmla="val -95395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矫正增量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587687" y="3704676"/>
              <a:ext cx="1120936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6424183" y="5125792"/>
            <a:ext cx="2457689" cy="1278725"/>
            <a:chOff x="6424183" y="5125792"/>
            <a:chExt cx="2457689" cy="1278725"/>
          </a:xfrm>
        </p:grpSpPr>
        <p:grpSp>
          <p:nvGrpSpPr>
            <p:cNvPr id="23" name="组合 22"/>
            <p:cNvGrpSpPr/>
            <p:nvPr/>
          </p:nvGrpSpPr>
          <p:grpSpPr>
            <a:xfrm>
              <a:off x="6424183" y="5125792"/>
              <a:ext cx="1355553" cy="1278725"/>
              <a:chOff x="6433708" y="4953372"/>
              <a:chExt cx="1355553" cy="1278725"/>
            </a:xfrm>
          </p:grpSpPr>
          <p:sp>
            <p:nvSpPr>
              <p:cNvPr id="20" name="空心弧 19"/>
              <p:cNvSpPr/>
              <p:nvPr/>
            </p:nvSpPr>
            <p:spPr>
              <a:xfrm rot="1722379">
                <a:off x="6510536" y="4953372"/>
                <a:ext cx="1278725" cy="1278725"/>
              </a:xfrm>
              <a:prstGeom prst="blockArc">
                <a:avLst>
                  <a:gd name="adj1" fmla="val 10527545"/>
                  <a:gd name="adj2" fmla="val 6979286"/>
                  <a:gd name="adj3" fmla="val 14701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左箭头 21"/>
              <p:cNvSpPr/>
              <p:nvPr/>
            </p:nvSpPr>
            <p:spPr>
              <a:xfrm rot="3001250">
                <a:off x="6448156" y="5623642"/>
                <a:ext cx="348047" cy="376944"/>
              </a:xfrm>
              <a:prstGeom prst="leftArrow">
                <a:avLst>
                  <a:gd name="adj1" fmla="val 50000"/>
                  <a:gd name="adj2" fmla="val 75902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7773876" y="5610009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交替优化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4023" y="4780707"/>
            <a:ext cx="8372163" cy="1199092"/>
            <a:chOff x="494023" y="4780707"/>
            <a:chExt cx="8372163" cy="11990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1796603" y="5469082"/>
                  <a:ext cx="4597925" cy="5107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𝑋𝐴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603" y="5469082"/>
                  <a:ext cx="4597925" cy="510717"/>
                </a:xfrm>
                <a:prstGeom prst="rect">
                  <a:avLst/>
                </a:prstGeom>
                <a:blipFill>
                  <a:blip r:embed="rId4"/>
                  <a:stretch>
                    <a:fillRect r="-1724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内容占位符 3"/>
            <p:cNvSpPr txBox="1">
              <a:spLocks/>
            </p:cNvSpPr>
            <p:nvPr/>
          </p:nvSpPr>
          <p:spPr>
            <a:xfrm>
              <a:off x="494023" y="4780707"/>
              <a:ext cx="8372163" cy="5729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线性投影优化</a:t>
              </a:r>
              <a:endParaRPr lang="en-US" altLang="zh-CN" dirty="0" smtClean="0"/>
            </a:p>
            <a:p>
              <a:pPr lvl="1"/>
              <a:endParaRPr lang="en-US" altLang="zh-CN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269952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在五个灰度图像数据集进行评估</a:t>
            </a:r>
            <a:endParaRPr lang="en-US" altLang="zh-CN" dirty="0" smtClean="0"/>
          </a:p>
          <a:p>
            <a:pPr lvl="1"/>
            <a:r>
              <a:rPr lang="en-US" altLang="zh-CN" dirty="0"/>
              <a:t>UMIST</a:t>
            </a:r>
          </a:p>
          <a:p>
            <a:pPr lvl="1"/>
            <a:r>
              <a:rPr lang="en-US" altLang="zh-CN" dirty="0" smtClean="0"/>
              <a:t>COIL20</a:t>
            </a:r>
          </a:p>
          <a:p>
            <a:pPr lvl="1"/>
            <a:r>
              <a:rPr lang="en-US" altLang="zh-CN" dirty="0" smtClean="0"/>
              <a:t>USPS</a:t>
            </a:r>
          </a:p>
          <a:p>
            <a:pPr lvl="1"/>
            <a:r>
              <a:rPr lang="en-US" altLang="zh-CN" dirty="0" smtClean="0"/>
              <a:t>MNIST</a:t>
            </a:r>
          </a:p>
          <a:p>
            <a:pPr lvl="1"/>
            <a:r>
              <a:rPr lang="en-US" altLang="zh-CN" dirty="0" err="1"/>
              <a:t>ExYaleB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86" y="2184400"/>
            <a:ext cx="5446446" cy="44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9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效率测试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72" y="2320926"/>
            <a:ext cx="5791158" cy="39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5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948" y="214897"/>
            <a:ext cx="6474515" cy="33735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801277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208942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80684" y="809392"/>
            <a:ext cx="438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绪    论</a:t>
            </a:r>
            <a:endParaRPr lang="zh-CN" altLang="en-US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152806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1935730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80684" y="153590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基于自适应相似性矩阵的无监督度量学习</a:t>
            </a:r>
            <a:endParaRPr lang="zh-CN" altLang="en-US" sz="20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2254853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2662518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841535" y="2981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3389306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41535" y="3695552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4103217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680683" y="2268987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基于相似性融合学习的多模态约束传播 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2680682" y="29912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基于相容条件概率分布重构的相似性学习</a:t>
            </a:r>
            <a:endParaRPr lang="zh-CN" altLang="en-US" sz="2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680682" y="37061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基于相似性学习的深度图像抠图方法</a:t>
            </a:r>
            <a:endParaRPr lang="zh-CN" altLang="en-US" sz="20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1841534" y="4422340"/>
            <a:ext cx="843427" cy="443226"/>
            <a:chOff x="666810" y="2586037"/>
            <a:chExt cx="468000" cy="245937"/>
          </a:xfrm>
        </p:grpSpPr>
        <p:sp>
          <p:nvSpPr>
            <p:cNvPr id="82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/>
          <p:cNvCxnSpPr>
            <a:stCxn id="82" idx="6"/>
          </p:cNvCxnSpPr>
          <p:nvPr/>
        </p:nvCxnSpPr>
        <p:spPr>
          <a:xfrm>
            <a:off x="2534032" y="4830005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1841534" y="5136251"/>
            <a:ext cx="843427" cy="443226"/>
            <a:chOff x="666810" y="2586037"/>
            <a:chExt cx="468000" cy="245937"/>
          </a:xfrm>
        </p:grpSpPr>
        <p:sp>
          <p:nvSpPr>
            <p:cNvPr id="86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7" name="文本框 8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/>
          <p:cNvCxnSpPr>
            <a:stCxn id="86" idx="6"/>
          </p:cNvCxnSpPr>
          <p:nvPr/>
        </p:nvCxnSpPr>
        <p:spPr>
          <a:xfrm>
            <a:off x="2534032" y="5543916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2680681" y="442719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分割</a:t>
            </a:r>
            <a:r>
              <a:rPr lang="zh-CN" altLang="en-US" sz="2000" dirty="0"/>
              <a:t>蒙版输入下的移动端实时抠图方法</a:t>
            </a:r>
            <a:endParaRPr lang="zh-CN" altLang="en-US" sz="2000" dirty="0"/>
          </a:p>
        </p:txBody>
      </p:sp>
      <p:sp>
        <p:nvSpPr>
          <p:cNvPr id="90" name="文本框 89"/>
          <p:cNvSpPr txBox="1"/>
          <p:nvPr/>
        </p:nvSpPr>
        <p:spPr>
          <a:xfrm>
            <a:off x="2680682" y="5142090"/>
            <a:ext cx="420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总结和展望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9807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</a:p>
        </p:txBody>
      </p:sp>
      <p:grpSp>
        <p:nvGrpSpPr>
          <p:cNvPr id="140" name="组合 139"/>
          <p:cNvGrpSpPr/>
          <p:nvPr/>
        </p:nvGrpSpPr>
        <p:grpSpPr>
          <a:xfrm>
            <a:off x="5323404" y="1824751"/>
            <a:ext cx="2832123" cy="4629147"/>
            <a:chOff x="5323404" y="1824751"/>
            <a:chExt cx="2832123" cy="4629147"/>
          </a:xfrm>
        </p:grpSpPr>
        <p:sp>
          <p:nvSpPr>
            <p:cNvPr id="8" name="下箭头 7"/>
            <p:cNvSpPr/>
            <p:nvPr/>
          </p:nvSpPr>
          <p:spPr>
            <a:xfrm>
              <a:off x="6727429" y="3948847"/>
              <a:ext cx="1010440" cy="484060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/>
                <p:cNvSpPr/>
                <p:nvPr/>
              </p:nvSpPr>
              <p:spPr>
                <a:xfrm>
                  <a:off x="5323404" y="5145970"/>
                  <a:ext cx="61068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404" y="5145970"/>
                  <a:ext cx="610680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/>
                <p:cNvSpPr/>
                <p:nvPr/>
              </p:nvSpPr>
              <p:spPr>
                <a:xfrm>
                  <a:off x="5323404" y="2460973"/>
                  <a:ext cx="61068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404" y="2460973"/>
                  <a:ext cx="61068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0"/>
                <p:cNvSpPr/>
                <p:nvPr/>
              </p:nvSpPr>
              <p:spPr>
                <a:xfrm>
                  <a:off x="6246848" y="3889489"/>
                  <a:ext cx="4805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6848" y="3889489"/>
                  <a:ext cx="48058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组合 53"/>
            <p:cNvGrpSpPr/>
            <p:nvPr/>
          </p:nvGrpSpPr>
          <p:grpSpPr>
            <a:xfrm>
              <a:off x="6134100" y="1824751"/>
              <a:ext cx="2021426" cy="1986878"/>
              <a:chOff x="3224825" y="1118678"/>
              <a:chExt cx="2218386" cy="2180472"/>
            </a:xfrm>
            <a:solidFill>
              <a:schemeClr val="bg2">
                <a:lumMod val="40000"/>
                <a:lumOff val="60000"/>
              </a:schemeClr>
            </a:solidFill>
          </p:grpSpPr>
          <p:grpSp>
            <p:nvGrpSpPr>
              <p:cNvPr id="55" name="组合 54"/>
              <p:cNvGrpSpPr/>
              <p:nvPr/>
            </p:nvGrpSpPr>
            <p:grpSpPr>
              <a:xfrm>
                <a:off x="3224825" y="2573682"/>
                <a:ext cx="2218386" cy="363405"/>
                <a:chOff x="3224825" y="2573682"/>
                <a:chExt cx="2218386" cy="363405"/>
              </a:xfrm>
              <a:grpFill/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3224825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3594556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3964287" y="2575024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4334018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4703749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5073480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3224825" y="2935745"/>
                <a:ext cx="2218386" cy="363405"/>
                <a:chOff x="3224825" y="2573682"/>
                <a:chExt cx="2218386" cy="363405"/>
              </a:xfrm>
              <a:grpFill/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3224825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3594556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矩形 86"/>
                <p:cNvSpPr/>
                <p:nvPr/>
              </p:nvSpPr>
              <p:spPr>
                <a:xfrm>
                  <a:off x="3964287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矩形 87"/>
                <p:cNvSpPr/>
                <p:nvPr/>
              </p:nvSpPr>
              <p:spPr>
                <a:xfrm>
                  <a:off x="4334018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矩形 88"/>
                <p:cNvSpPr/>
                <p:nvPr/>
              </p:nvSpPr>
              <p:spPr>
                <a:xfrm>
                  <a:off x="4703749" y="2575024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5073480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224825" y="1118678"/>
                <a:ext cx="2218386" cy="363405"/>
                <a:chOff x="3224825" y="2573682"/>
                <a:chExt cx="2218386" cy="363405"/>
              </a:xfrm>
              <a:grpFill/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3224825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3594556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3964287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4334018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4703749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5073480" y="2573682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224825" y="1483598"/>
                <a:ext cx="2218386" cy="363405"/>
                <a:chOff x="3224825" y="2573682"/>
                <a:chExt cx="2218386" cy="363405"/>
              </a:xfrm>
              <a:grpFill/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3224825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3594556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3964287" y="2575024"/>
                  <a:ext cx="369731" cy="3620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4334018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4703749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5073480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9" name="组合 58"/>
              <p:cNvGrpSpPr/>
              <p:nvPr/>
            </p:nvGrpSpPr>
            <p:grpSpPr>
              <a:xfrm>
                <a:off x="3224825" y="1847479"/>
                <a:ext cx="2218386" cy="363405"/>
                <a:chOff x="3224825" y="2573682"/>
                <a:chExt cx="2218386" cy="363405"/>
              </a:xfrm>
              <a:grpFill/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3224825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3594556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3964287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4334018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4703749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5073480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224825" y="2210061"/>
                <a:ext cx="2218386" cy="363405"/>
                <a:chOff x="3224825" y="2573682"/>
                <a:chExt cx="2218386" cy="363405"/>
              </a:xfrm>
              <a:grpFill/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3224825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3594556" y="2573682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3964287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4334018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4703749" y="2575024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>
                  <a:off x="5073480" y="2573682"/>
                  <a:ext cx="369731" cy="36206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97" name="组合 96"/>
            <p:cNvGrpSpPr/>
            <p:nvPr/>
          </p:nvGrpSpPr>
          <p:grpSpPr>
            <a:xfrm>
              <a:off x="6134101" y="4501793"/>
              <a:ext cx="2021426" cy="1952105"/>
              <a:chOff x="3224825" y="1129792"/>
              <a:chExt cx="2218386" cy="2169358"/>
            </a:xfrm>
            <a:solidFill>
              <a:schemeClr val="bg2">
                <a:lumMod val="40000"/>
                <a:lumOff val="60000"/>
              </a:schemeClr>
            </a:solidFill>
          </p:grpSpPr>
          <p:grpSp>
            <p:nvGrpSpPr>
              <p:cNvPr id="98" name="组合 97"/>
              <p:cNvGrpSpPr/>
              <p:nvPr/>
            </p:nvGrpSpPr>
            <p:grpSpPr>
              <a:xfrm>
                <a:off x="3224825" y="2573682"/>
                <a:ext cx="2218386" cy="363405"/>
                <a:chOff x="3224825" y="2573682"/>
                <a:chExt cx="2218386" cy="363405"/>
              </a:xfrm>
              <a:grpFill/>
            </p:grpSpPr>
            <p:sp>
              <p:nvSpPr>
                <p:cNvPr id="134" name="矩形 133"/>
                <p:cNvSpPr/>
                <p:nvPr/>
              </p:nvSpPr>
              <p:spPr>
                <a:xfrm>
                  <a:off x="3224825" y="2573682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矩形 134"/>
                <p:cNvSpPr/>
                <p:nvPr/>
              </p:nvSpPr>
              <p:spPr>
                <a:xfrm>
                  <a:off x="3594556" y="2573682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矩形 135"/>
                <p:cNvSpPr/>
                <p:nvPr/>
              </p:nvSpPr>
              <p:spPr>
                <a:xfrm>
                  <a:off x="3964287" y="2575024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4334018" y="2575024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4703749" y="2575024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矩形 138"/>
                <p:cNvSpPr/>
                <p:nvPr/>
              </p:nvSpPr>
              <p:spPr>
                <a:xfrm>
                  <a:off x="5073480" y="2573682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9" name="组合 98"/>
              <p:cNvGrpSpPr/>
              <p:nvPr/>
            </p:nvGrpSpPr>
            <p:grpSpPr>
              <a:xfrm>
                <a:off x="3224825" y="2935745"/>
                <a:ext cx="2218386" cy="363405"/>
                <a:chOff x="3224825" y="2573682"/>
                <a:chExt cx="2218386" cy="363405"/>
              </a:xfrm>
              <a:grpFill/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224825" y="2573682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矩形 128"/>
                <p:cNvSpPr/>
                <p:nvPr/>
              </p:nvSpPr>
              <p:spPr>
                <a:xfrm>
                  <a:off x="3594556" y="2573682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" name="矩形 129"/>
                <p:cNvSpPr/>
                <p:nvPr/>
              </p:nvSpPr>
              <p:spPr>
                <a:xfrm>
                  <a:off x="3964287" y="2575024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矩形 130"/>
                <p:cNvSpPr/>
                <p:nvPr/>
              </p:nvSpPr>
              <p:spPr>
                <a:xfrm>
                  <a:off x="4334018" y="2575024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矩形 131"/>
                <p:cNvSpPr/>
                <p:nvPr/>
              </p:nvSpPr>
              <p:spPr>
                <a:xfrm>
                  <a:off x="4703749" y="2575024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5073480" y="2573682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0" name="组合 99"/>
              <p:cNvGrpSpPr/>
              <p:nvPr/>
            </p:nvGrpSpPr>
            <p:grpSpPr>
              <a:xfrm>
                <a:off x="3224825" y="1129792"/>
                <a:ext cx="2218386" cy="363406"/>
                <a:chOff x="3224825" y="2584796"/>
                <a:chExt cx="2218386" cy="363406"/>
              </a:xfrm>
              <a:grpFill/>
            </p:grpSpPr>
            <p:sp>
              <p:nvSpPr>
                <p:cNvPr id="122" name="矩形 121"/>
                <p:cNvSpPr/>
                <p:nvPr/>
              </p:nvSpPr>
              <p:spPr>
                <a:xfrm>
                  <a:off x="3224825" y="2584796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3594556" y="2584796"/>
                  <a:ext cx="369731" cy="362062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3964287" y="2586138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矩形 124"/>
                <p:cNvSpPr/>
                <p:nvPr/>
              </p:nvSpPr>
              <p:spPr>
                <a:xfrm>
                  <a:off x="4334018" y="2586138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4703749" y="2586138"/>
                  <a:ext cx="369731" cy="362064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矩形 126"/>
                <p:cNvSpPr/>
                <p:nvPr/>
              </p:nvSpPr>
              <p:spPr>
                <a:xfrm>
                  <a:off x="5073480" y="2584796"/>
                  <a:ext cx="369731" cy="362062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1" name="组合 100"/>
              <p:cNvGrpSpPr/>
              <p:nvPr/>
            </p:nvGrpSpPr>
            <p:grpSpPr>
              <a:xfrm>
                <a:off x="3224825" y="1492066"/>
                <a:ext cx="2218386" cy="363405"/>
                <a:chOff x="3224825" y="2582150"/>
                <a:chExt cx="2218386" cy="363405"/>
              </a:xfrm>
              <a:grpFill/>
            </p:grpSpPr>
            <p:sp>
              <p:nvSpPr>
                <p:cNvPr id="116" name="矩形 115"/>
                <p:cNvSpPr/>
                <p:nvPr/>
              </p:nvSpPr>
              <p:spPr>
                <a:xfrm>
                  <a:off x="3224825" y="2582150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矩形 116"/>
                <p:cNvSpPr/>
                <p:nvPr/>
              </p:nvSpPr>
              <p:spPr>
                <a:xfrm>
                  <a:off x="3594556" y="2582150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矩形 117"/>
                <p:cNvSpPr/>
                <p:nvPr/>
              </p:nvSpPr>
              <p:spPr>
                <a:xfrm>
                  <a:off x="3964287" y="2583492"/>
                  <a:ext cx="369731" cy="3620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矩形 118"/>
                <p:cNvSpPr/>
                <p:nvPr/>
              </p:nvSpPr>
              <p:spPr>
                <a:xfrm>
                  <a:off x="4334018" y="2583492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4703749" y="2583492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5073480" y="2582150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2" name="组合 101"/>
              <p:cNvGrpSpPr/>
              <p:nvPr/>
            </p:nvGrpSpPr>
            <p:grpSpPr>
              <a:xfrm>
                <a:off x="3224825" y="1847479"/>
                <a:ext cx="2218386" cy="363405"/>
                <a:chOff x="3224825" y="2573682"/>
                <a:chExt cx="2218386" cy="363405"/>
              </a:xfrm>
              <a:grpFill/>
            </p:grpSpPr>
            <p:sp>
              <p:nvSpPr>
                <p:cNvPr id="110" name="矩形 109"/>
                <p:cNvSpPr/>
                <p:nvPr/>
              </p:nvSpPr>
              <p:spPr>
                <a:xfrm>
                  <a:off x="3224825" y="2573682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矩形 110"/>
                <p:cNvSpPr/>
                <p:nvPr/>
              </p:nvSpPr>
              <p:spPr>
                <a:xfrm>
                  <a:off x="3594556" y="2573682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3964287" y="2575024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4334018" y="2575024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113"/>
                <p:cNvSpPr/>
                <p:nvPr/>
              </p:nvSpPr>
              <p:spPr>
                <a:xfrm>
                  <a:off x="4703749" y="2575024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5073480" y="2573682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224825" y="2210061"/>
                <a:ext cx="2218386" cy="363405"/>
                <a:chOff x="3224825" y="2573682"/>
                <a:chExt cx="2218386" cy="363405"/>
              </a:xfrm>
              <a:grpFill/>
            </p:grpSpPr>
            <p:sp>
              <p:nvSpPr>
                <p:cNvPr id="104" name="矩形 103"/>
                <p:cNvSpPr/>
                <p:nvPr/>
              </p:nvSpPr>
              <p:spPr>
                <a:xfrm>
                  <a:off x="3224825" y="2573682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矩形 104"/>
                <p:cNvSpPr/>
                <p:nvPr/>
              </p:nvSpPr>
              <p:spPr>
                <a:xfrm>
                  <a:off x="3594556" y="2573682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矩形 105"/>
                <p:cNvSpPr/>
                <p:nvPr/>
              </p:nvSpPr>
              <p:spPr>
                <a:xfrm>
                  <a:off x="3964287" y="2575024"/>
                  <a:ext cx="369731" cy="362062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矩形 106"/>
                <p:cNvSpPr/>
                <p:nvPr/>
              </p:nvSpPr>
              <p:spPr>
                <a:xfrm>
                  <a:off x="4334018" y="2575024"/>
                  <a:ext cx="369731" cy="362063"/>
                </a:xfrm>
                <a:prstGeom prst="rect">
                  <a:avLst/>
                </a:prstGeom>
                <a:solidFill>
                  <a:srgbClr val="2883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4703749" y="2575024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" name="矩形 108"/>
                <p:cNvSpPr/>
                <p:nvPr/>
              </p:nvSpPr>
              <p:spPr>
                <a:xfrm>
                  <a:off x="5073480" y="2573682"/>
                  <a:ext cx="369731" cy="36206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42" name="内容占位符 3"/>
          <p:cNvSpPr txBox="1">
            <a:spLocks/>
          </p:cNvSpPr>
          <p:nvPr/>
        </p:nvSpPr>
        <p:spPr>
          <a:xfrm>
            <a:off x="494023" y="1874926"/>
            <a:ext cx="8372163" cy="142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约束传播方法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根据相似性对观测约束进行半监督传播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传播过程分为竖直、水平两阶段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144" name="内容占位符 3"/>
          <p:cNvSpPr>
            <a:spLocks noGrp="1"/>
          </p:cNvSpPr>
          <p:nvPr>
            <p:ph sz="quarter" idx="10"/>
          </p:nvPr>
        </p:nvSpPr>
        <p:spPr>
          <a:xfrm>
            <a:off x="494022" y="3253506"/>
            <a:ext cx="8372163" cy="4114002"/>
          </a:xfrm>
        </p:spPr>
        <p:txBody>
          <a:bodyPr/>
          <a:lstStyle/>
          <a:p>
            <a:r>
              <a:rPr lang="zh-CN" altLang="en-US" dirty="0" smtClean="0"/>
              <a:t>多模态相似性融合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无监督融合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与图嵌入目标一致</a:t>
            </a:r>
            <a:endParaRPr lang="en-US" altLang="zh-CN" dirty="0" smtClean="0"/>
          </a:p>
          <a:p>
            <a:r>
              <a:rPr lang="zh-CN" altLang="en-US" dirty="0" smtClean="0"/>
              <a:t>提出方法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无监督：松弛权重组合（</a:t>
            </a:r>
            <a:r>
              <a:rPr lang="en-US" altLang="zh-CN" dirty="0" smtClean="0"/>
              <a:t>RWC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约束监督：多模态融合学习（</a:t>
            </a:r>
            <a:r>
              <a:rPr lang="en-US" altLang="zh-CN" dirty="0" smtClean="0"/>
              <a:t>MFL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09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3" y="1956220"/>
            <a:ext cx="8372163" cy="4921498"/>
          </a:xfrm>
        </p:spPr>
        <p:txBody>
          <a:bodyPr/>
          <a:lstStyle/>
          <a:p>
            <a:r>
              <a:rPr lang="zh-CN" altLang="en-US" dirty="0" smtClean="0"/>
              <a:t>将多模态标签传播中的融合方法松弛扩展至约束传播</a:t>
            </a:r>
            <a:endParaRPr lang="zh-CN" altLang="en-US" dirty="0"/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/>
              <a:t>RWC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62547" y="3096777"/>
                <a:ext cx="7355283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𝑜𝑙𝑑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sup>
                                  </m:s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47" y="3096777"/>
                <a:ext cx="7355283" cy="5761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62547" y="4718685"/>
                <a:ext cx="7090274" cy="585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sup>
                                  </m:s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47" y="4718685"/>
                <a:ext cx="7090274" cy="5850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7327356" y="3331191"/>
            <a:ext cx="1663700" cy="1852536"/>
            <a:chOff x="7162972" y="3176620"/>
            <a:chExt cx="1663700" cy="1852536"/>
          </a:xfrm>
        </p:grpSpPr>
        <p:sp>
          <p:nvSpPr>
            <p:cNvPr id="10" name="空心弧 9"/>
            <p:cNvSpPr/>
            <p:nvPr/>
          </p:nvSpPr>
          <p:spPr>
            <a:xfrm rot="5567443">
              <a:off x="7162972" y="3271038"/>
              <a:ext cx="1663700" cy="1663700"/>
            </a:xfrm>
            <a:prstGeom prst="blockArc">
              <a:avLst>
                <a:gd name="adj1" fmla="val 10570630"/>
                <a:gd name="adj2" fmla="val 21488542"/>
                <a:gd name="adj3" fmla="val 11224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左箭头 10"/>
            <p:cNvSpPr/>
            <p:nvPr/>
          </p:nvSpPr>
          <p:spPr>
            <a:xfrm>
              <a:off x="7646775" y="4652212"/>
              <a:ext cx="348047" cy="376944"/>
            </a:xfrm>
            <a:prstGeom prst="leftArrow">
              <a:avLst>
                <a:gd name="adj1" fmla="val 50000"/>
                <a:gd name="adj2" fmla="val 75902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左箭头 11"/>
            <p:cNvSpPr/>
            <p:nvPr/>
          </p:nvSpPr>
          <p:spPr>
            <a:xfrm>
              <a:off x="7646775" y="3176620"/>
              <a:ext cx="348047" cy="376944"/>
            </a:xfrm>
            <a:prstGeom prst="leftArrow">
              <a:avLst>
                <a:gd name="adj1" fmla="val 50000"/>
                <a:gd name="adj2" fmla="val 75902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440823" y="393542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1"/>
                  </a:solidFill>
                </a:rPr>
                <a:t>交替迭代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13656" y="3672960"/>
            <a:ext cx="1828801" cy="744009"/>
            <a:chOff x="3278476" y="3715074"/>
            <a:chExt cx="1828801" cy="744009"/>
          </a:xfrm>
        </p:grpSpPr>
        <p:sp>
          <p:nvSpPr>
            <p:cNvPr id="18" name="矩形标注 17"/>
            <p:cNvSpPr/>
            <p:nvPr/>
          </p:nvSpPr>
          <p:spPr>
            <a:xfrm>
              <a:off x="3278477" y="3969687"/>
              <a:ext cx="1828800" cy="489396"/>
            </a:xfrm>
            <a:prstGeom prst="wedgeRectCallout">
              <a:avLst>
                <a:gd name="adj1" fmla="val -8184"/>
                <a:gd name="adj2" fmla="val -100658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accent1"/>
                  </a:solidFill>
                </a:rPr>
                <a:t>观测到约束信息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278476" y="3715074"/>
              <a:ext cx="18288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776408" y="3672960"/>
            <a:ext cx="1828800" cy="744009"/>
            <a:chOff x="3278477" y="3715074"/>
            <a:chExt cx="1828800" cy="744009"/>
          </a:xfrm>
        </p:grpSpPr>
        <p:sp>
          <p:nvSpPr>
            <p:cNvPr id="23" name="矩形标注 22"/>
            <p:cNvSpPr/>
            <p:nvPr/>
          </p:nvSpPr>
          <p:spPr>
            <a:xfrm>
              <a:off x="3278477" y="3969687"/>
              <a:ext cx="1828800" cy="489396"/>
            </a:xfrm>
            <a:prstGeom prst="wedgeRectCallout">
              <a:avLst>
                <a:gd name="adj1" fmla="val 8013"/>
                <a:gd name="adj2" fmla="val -100658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accent3">
                      <a:lumMod val="75000"/>
                    </a:schemeClr>
                  </a:solidFill>
                </a:rPr>
                <a:t>拉普拉斯正则化</a:t>
              </a:r>
              <a:endParaRPr lang="zh-CN" altLang="en-US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3387714" y="3715074"/>
              <a:ext cx="1566581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标注 27"/>
          <p:cNvSpPr/>
          <p:nvPr/>
        </p:nvSpPr>
        <p:spPr>
          <a:xfrm>
            <a:off x="6575328" y="2526387"/>
            <a:ext cx="1235831" cy="489396"/>
          </a:xfrm>
          <a:prstGeom prst="wedgeRectCallout">
            <a:avLst>
              <a:gd name="adj1" fmla="val -32833"/>
              <a:gd name="adj2" fmla="val 80921"/>
            </a:avLst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融合系数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83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3" y="1657350"/>
            <a:ext cx="8372163" cy="5058983"/>
          </a:xfrm>
        </p:spPr>
        <p:txBody>
          <a:bodyPr/>
          <a:lstStyle/>
          <a:p>
            <a:r>
              <a:rPr lang="zh-CN" altLang="en-US" dirty="0" smtClean="0"/>
              <a:t>基本假设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由多模态相似性信息可以重构出观测约束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重构中权重越大则可信度越高</a:t>
            </a:r>
            <a:endParaRPr lang="en-US" altLang="zh-CN" dirty="0" smtClean="0"/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/>
              <a:t>MFL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grpSp>
        <p:nvGrpSpPr>
          <p:cNvPr id="156" name="组合 155"/>
          <p:cNvGrpSpPr/>
          <p:nvPr/>
        </p:nvGrpSpPr>
        <p:grpSpPr>
          <a:xfrm>
            <a:off x="1332463" y="3577617"/>
            <a:ext cx="5792237" cy="1812599"/>
            <a:chOff x="821683" y="3470601"/>
            <a:chExt cx="4807997" cy="1145505"/>
          </a:xfrm>
        </p:grpSpPr>
        <p:grpSp>
          <p:nvGrpSpPr>
            <p:cNvPr id="125" name="组合 124"/>
            <p:cNvGrpSpPr/>
            <p:nvPr/>
          </p:nvGrpSpPr>
          <p:grpSpPr>
            <a:xfrm>
              <a:off x="4486680" y="3470601"/>
              <a:ext cx="1143000" cy="1143000"/>
              <a:chOff x="1343025" y="2895761"/>
              <a:chExt cx="1143000" cy="1143000"/>
            </a:xfrm>
            <a:scene3d>
              <a:camera prst="isometricOffAxis2Right"/>
              <a:lightRig rig="threePt" dir="t"/>
            </a:scene3d>
          </p:grpSpPr>
          <p:sp>
            <p:nvSpPr>
              <p:cNvPr id="126" name="矩形 125"/>
              <p:cNvSpPr/>
              <p:nvPr/>
            </p:nvSpPr>
            <p:spPr>
              <a:xfrm>
                <a:off x="1343025" y="28957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571625" y="28957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1800225" y="28957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2028825" y="28957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2257425" y="28957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1343025" y="31243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1571625" y="3124361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1800225" y="31243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2028825" y="31243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2257425" y="3124361"/>
                <a:ext cx="228600" cy="2286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1343025" y="3352961"/>
                <a:ext cx="228600" cy="2286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1571625" y="33529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1800225" y="33529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2028825" y="3352961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2257425" y="33529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1343025" y="35815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1571625" y="3581561"/>
                <a:ext cx="228600" cy="2286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1800225" y="35815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2028825" y="35815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2257425" y="35815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1343025" y="38101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1571625" y="38101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1800225" y="3810161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2028825" y="38101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2257425" y="3810161"/>
                <a:ext cx="228600" cy="2286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821683" y="3473106"/>
              <a:ext cx="1200279" cy="1143000"/>
              <a:chOff x="821683" y="3023526"/>
              <a:chExt cx="1200279" cy="1143000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878962" y="3023526"/>
                <a:ext cx="1143000" cy="1143000"/>
                <a:chOff x="1343025" y="2895761"/>
                <a:chExt cx="1143000" cy="1143000"/>
              </a:xfrm>
              <a:scene3d>
                <a:camera prst="isometricOffAxis2Right"/>
                <a:lightRig rig="threePt" dir="t"/>
              </a:scene3d>
            </p:grpSpPr>
            <p:sp>
              <p:nvSpPr>
                <p:cNvPr id="48" name="矩形 47"/>
                <p:cNvSpPr/>
                <p:nvPr/>
              </p:nvSpPr>
              <p:spPr>
                <a:xfrm>
                  <a:off x="1343025" y="28957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1571625" y="28957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800225" y="28957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2028825" y="28957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2257425" y="28957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1343025" y="31243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1571625" y="31243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1800225" y="31243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2028825" y="31243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2257425" y="31243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1343025" y="33529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1571625" y="33529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1800225" y="33529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2028825" y="33529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2257425" y="33529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343025" y="35815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1571625" y="35815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1800225" y="35815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>
                  <a:off x="2028825" y="35815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2257425" y="35815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1343025" y="38101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1571625" y="38101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1800225" y="38101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2028825" y="38101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2257425" y="3810161"/>
                  <a:ext cx="228600" cy="22860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矩形 7"/>
                  <p:cNvSpPr/>
                  <p:nvPr/>
                </p:nvSpPr>
                <p:spPr>
                  <a:xfrm>
                    <a:off x="821683" y="3486150"/>
                    <a:ext cx="48705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8" name="矩形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683" y="3486150"/>
                    <a:ext cx="48705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组合 150"/>
            <p:cNvGrpSpPr/>
            <p:nvPr/>
          </p:nvGrpSpPr>
          <p:grpSpPr>
            <a:xfrm>
              <a:off x="1967414" y="3470601"/>
              <a:ext cx="1220561" cy="1143000"/>
              <a:chOff x="1873984" y="3021021"/>
              <a:chExt cx="1220561" cy="1143000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1951545" y="3021021"/>
                <a:ext cx="1143000" cy="1143000"/>
                <a:chOff x="1343025" y="2895761"/>
                <a:chExt cx="1143000" cy="1143000"/>
              </a:xfrm>
              <a:scene3d>
                <a:camera prst="isometricOffAxis2Right"/>
                <a:lightRig rig="threePt" dir="t"/>
              </a:scene3d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1343025" y="28957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1571625" y="28957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1800225" y="28957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2028825" y="28957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2257425" y="28957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1343025" y="31243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1571625" y="31243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1800225" y="31243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2028825" y="31243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2257425" y="31243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1343025" y="33529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/>
                <p:cNvSpPr/>
                <p:nvPr/>
              </p:nvSpPr>
              <p:spPr>
                <a:xfrm>
                  <a:off x="1571625" y="33529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1800225" y="33529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矩形 86"/>
                <p:cNvSpPr/>
                <p:nvPr/>
              </p:nvSpPr>
              <p:spPr>
                <a:xfrm>
                  <a:off x="2028825" y="33529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矩形 87"/>
                <p:cNvSpPr/>
                <p:nvPr/>
              </p:nvSpPr>
              <p:spPr>
                <a:xfrm>
                  <a:off x="2257425" y="33529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矩形 88"/>
                <p:cNvSpPr/>
                <p:nvPr/>
              </p:nvSpPr>
              <p:spPr>
                <a:xfrm>
                  <a:off x="1343025" y="35815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1571625" y="35815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1800225" y="35815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2028825" y="35815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2257425" y="35815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1343025" y="38101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1571625" y="38101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1800225" y="38101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2028825" y="38101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2257425" y="3810161"/>
                  <a:ext cx="228600" cy="2286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1873984" y="3490364"/>
                    <a:ext cx="4923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3984" y="3490364"/>
                    <a:ext cx="49237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组合 15"/>
            <p:cNvGrpSpPr/>
            <p:nvPr/>
          </p:nvGrpSpPr>
          <p:grpSpPr>
            <a:xfrm>
              <a:off x="3103453" y="3471852"/>
              <a:ext cx="1255614" cy="1143000"/>
              <a:chOff x="2906592" y="3028950"/>
              <a:chExt cx="1255614" cy="1143000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3019206" y="3028950"/>
                <a:ext cx="1143000" cy="1143000"/>
                <a:chOff x="1343025" y="2895761"/>
                <a:chExt cx="1143000" cy="1143000"/>
              </a:xfrm>
              <a:scene3d>
                <a:camera prst="isometricOffAxis2Right"/>
                <a:lightRig rig="threePt" dir="t"/>
              </a:scene3d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1343025" y="28957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571625" y="28957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800225" y="28957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2028825" y="28957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矩形 103"/>
                <p:cNvSpPr/>
                <p:nvPr/>
              </p:nvSpPr>
              <p:spPr>
                <a:xfrm>
                  <a:off x="2257425" y="28957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矩形 104"/>
                <p:cNvSpPr/>
                <p:nvPr/>
              </p:nvSpPr>
              <p:spPr>
                <a:xfrm>
                  <a:off x="1343025" y="31243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矩形 105"/>
                <p:cNvSpPr/>
                <p:nvPr/>
              </p:nvSpPr>
              <p:spPr>
                <a:xfrm>
                  <a:off x="1571625" y="31243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矩形 106"/>
                <p:cNvSpPr/>
                <p:nvPr/>
              </p:nvSpPr>
              <p:spPr>
                <a:xfrm>
                  <a:off x="1800225" y="31243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2028825" y="31243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" name="矩形 108"/>
                <p:cNvSpPr/>
                <p:nvPr/>
              </p:nvSpPr>
              <p:spPr>
                <a:xfrm>
                  <a:off x="2257425" y="31243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矩形 109"/>
                <p:cNvSpPr/>
                <p:nvPr/>
              </p:nvSpPr>
              <p:spPr>
                <a:xfrm>
                  <a:off x="1343025" y="33529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矩形 110"/>
                <p:cNvSpPr/>
                <p:nvPr/>
              </p:nvSpPr>
              <p:spPr>
                <a:xfrm>
                  <a:off x="1571625" y="33529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1800225" y="33529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2028825" y="33529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113"/>
                <p:cNvSpPr/>
                <p:nvPr/>
              </p:nvSpPr>
              <p:spPr>
                <a:xfrm>
                  <a:off x="2257425" y="33529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1343025" y="35815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1571625" y="35815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矩形 116"/>
                <p:cNvSpPr/>
                <p:nvPr/>
              </p:nvSpPr>
              <p:spPr>
                <a:xfrm>
                  <a:off x="1800225" y="35815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矩形 117"/>
                <p:cNvSpPr/>
                <p:nvPr/>
              </p:nvSpPr>
              <p:spPr>
                <a:xfrm>
                  <a:off x="2028825" y="35815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矩形 118"/>
                <p:cNvSpPr/>
                <p:nvPr/>
              </p:nvSpPr>
              <p:spPr>
                <a:xfrm>
                  <a:off x="2257425" y="35815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1343025" y="38101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1571625" y="38101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1800225" y="38101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2028825" y="38101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2257425" y="3810161"/>
                  <a:ext cx="228600" cy="22860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矩形 13"/>
                  <p:cNvSpPr/>
                  <p:nvPr/>
                </p:nvSpPr>
                <p:spPr>
                  <a:xfrm>
                    <a:off x="2906592" y="3495723"/>
                    <a:ext cx="4923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14" name="矩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6592" y="3495723"/>
                    <a:ext cx="49237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矩形 152"/>
                <p:cNvSpPr/>
                <p:nvPr/>
              </p:nvSpPr>
              <p:spPr>
                <a:xfrm>
                  <a:off x="1664306" y="3945303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3" name="矩形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4306" y="3945303"/>
                  <a:ext cx="42030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矩形 153"/>
                <p:cNvSpPr/>
                <p:nvPr/>
              </p:nvSpPr>
              <p:spPr>
                <a:xfrm>
                  <a:off x="2845075" y="3946554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4" name="矩形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075" y="3946554"/>
                  <a:ext cx="42030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5" name="矩形 154"/>
                <p:cNvSpPr/>
                <p:nvPr/>
              </p:nvSpPr>
              <p:spPr>
                <a:xfrm>
                  <a:off x="4162227" y="3945303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5" name="矩形 1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2227" y="3945303"/>
                  <a:ext cx="42030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1527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2" y="1936502"/>
            <a:ext cx="8372163" cy="4335509"/>
          </a:xfrm>
        </p:spPr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RWC</a:t>
            </a:r>
            <a:r>
              <a:rPr lang="zh-CN" altLang="en-US" dirty="0"/>
              <a:t>基础上增加重构</a:t>
            </a:r>
            <a:r>
              <a:rPr lang="zh-CN" altLang="en-US" dirty="0" smtClean="0"/>
              <a:t>约束，充分利用观测信息</a:t>
            </a:r>
            <a:endParaRPr lang="en-US" altLang="zh-CN" dirty="0"/>
          </a:p>
          <a:p>
            <a:r>
              <a:rPr lang="zh-CN" altLang="en-US" dirty="0" smtClean="0"/>
              <a:t>优化凸组合系数，舍弃指数超参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54538" y="3926604"/>
                <a:ext cx="8317470" cy="585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38" y="3926604"/>
                <a:ext cx="8317470" cy="5850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7120765" y="4552601"/>
            <a:ext cx="1371600" cy="754833"/>
            <a:chOff x="3518191" y="3715074"/>
            <a:chExt cx="1371600" cy="754833"/>
          </a:xfrm>
        </p:grpSpPr>
        <p:sp>
          <p:nvSpPr>
            <p:cNvPr id="6" name="矩形标注 5"/>
            <p:cNvSpPr/>
            <p:nvPr/>
          </p:nvSpPr>
          <p:spPr>
            <a:xfrm>
              <a:off x="3518191" y="3980511"/>
              <a:ext cx="1371600" cy="489396"/>
            </a:xfrm>
            <a:prstGeom prst="wedgeRectCallout">
              <a:avLst>
                <a:gd name="adj1" fmla="val -8184"/>
                <a:gd name="adj2" fmla="val -100658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重构约束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518191" y="371507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/>
              <a:t>MFL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54538" y="3028025"/>
                <a:ext cx="693471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38" y="3028025"/>
                <a:ext cx="6934719" cy="576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1"/>
          <p:cNvSpPr txBox="1">
            <a:spLocks/>
          </p:cNvSpPr>
          <p:nvPr/>
        </p:nvSpPr>
        <p:spPr>
          <a:xfrm>
            <a:off x="494021" y="5389199"/>
            <a:ext cx="8372163" cy="822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非负约束条件实现稀疏效果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1817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948" y="214897"/>
            <a:ext cx="6474515" cy="33735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801277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208942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80684" y="809392"/>
            <a:ext cx="438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绪    论</a:t>
            </a:r>
            <a:endParaRPr lang="zh-CN" altLang="en-US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152806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1935730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80684" y="153590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基于自适应相似性矩阵的无监督度量学习</a:t>
            </a:r>
            <a:endParaRPr lang="zh-CN" altLang="en-US" sz="20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2254853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2662518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841535" y="2981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3389306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41535" y="3695552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4103217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680683" y="2268987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基于相似性融合学习的多模态约束传播 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2680682" y="29912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基于相容条件概率分布重构的相似性学习</a:t>
            </a:r>
            <a:endParaRPr lang="zh-CN" altLang="en-US" sz="2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680682" y="37061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基于相似性学习的深度图像抠图方法</a:t>
            </a:r>
            <a:endParaRPr lang="zh-CN" altLang="en-US" sz="20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1841534" y="4422340"/>
            <a:ext cx="843427" cy="443226"/>
            <a:chOff x="666810" y="2586037"/>
            <a:chExt cx="468000" cy="245937"/>
          </a:xfrm>
        </p:grpSpPr>
        <p:sp>
          <p:nvSpPr>
            <p:cNvPr id="82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/>
          <p:cNvCxnSpPr>
            <a:stCxn id="82" idx="6"/>
          </p:cNvCxnSpPr>
          <p:nvPr/>
        </p:nvCxnSpPr>
        <p:spPr>
          <a:xfrm>
            <a:off x="2534032" y="4830005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1841534" y="5136251"/>
            <a:ext cx="843427" cy="443226"/>
            <a:chOff x="666810" y="2586037"/>
            <a:chExt cx="468000" cy="245937"/>
          </a:xfrm>
        </p:grpSpPr>
        <p:sp>
          <p:nvSpPr>
            <p:cNvPr id="86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7" name="文本框 8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/>
          <p:cNvCxnSpPr>
            <a:stCxn id="86" idx="6"/>
          </p:cNvCxnSpPr>
          <p:nvPr/>
        </p:nvCxnSpPr>
        <p:spPr>
          <a:xfrm>
            <a:off x="2534032" y="5543916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2680681" y="442719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分割</a:t>
            </a:r>
            <a:r>
              <a:rPr lang="zh-CN" altLang="en-US" sz="2000" dirty="0"/>
              <a:t>蒙版输入下的移动端实时抠图方法</a:t>
            </a:r>
            <a:endParaRPr lang="zh-CN" altLang="en-US" sz="2000" dirty="0"/>
          </a:p>
        </p:txBody>
      </p:sp>
      <p:sp>
        <p:nvSpPr>
          <p:cNvPr id="90" name="文本框 89"/>
          <p:cNvSpPr txBox="1"/>
          <p:nvPr/>
        </p:nvSpPr>
        <p:spPr>
          <a:xfrm>
            <a:off x="2680682" y="5142090"/>
            <a:ext cx="420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总结和展望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2980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95" y="2460378"/>
            <a:ext cx="5178892" cy="3330822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3" y="1859362"/>
            <a:ext cx="8372163" cy="4921498"/>
          </a:xfrm>
        </p:spPr>
        <p:txBody>
          <a:bodyPr/>
          <a:lstStyle/>
          <a:p>
            <a:r>
              <a:rPr lang="zh-CN" altLang="en-US" dirty="0" smtClean="0"/>
              <a:t>多视角多模态数据特征集合</a:t>
            </a:r>
            <a:endParaRPr lang="en-US" altLang="zh-CN" dirty="0"/>
          </a:p>
          <a:p>
            <a:pPr lvl="1"/>
            <a:r>
              <a:rPr lang="en-US" altLang="zh-CN" dirty="0"/>
              <a:t>Corel 5k</a:t>
            </a:r>
          </a:p>
          <a:p>
            <a:pPr lvl="1"/>
            <a:r>
              <a:rPr lang="en-US" altLang="zh-CN" dirty="0"/>
              <a:t>PASCAL </a:t>
            </a:r>
            <a:r>
              <a:rPr lang="en-US" altLang="zh-CN" dirty="0" smtClean="0"/>
              <a:t>VOC’07</a:t>
            </a:r>
          </a:p>
          <a:p>
            <a:r>
              <a:rPr lang="zh-CN" altLang="en-US" dirty="0" smtClean="0"/>
              <a:t>实验模态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2-</a:t>
            </a:r>
            <a:r>
              <a:rPr lang="zh-CN" altLang="en-US" dirty="0" smtClean="0"/>
              <a:t>模态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3-</a:t>
            </a:r>
            <a:r>
              <a:rPr lang="zh-CN" altLang="en-US" dirty="0" smtClean="0"/>
              <a:t>模态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8-</a:t>
            </a:r>
            <a:r>
              <a:rPr lang="zh-CN" altLang="en-US" dirty="0" smtClean="0"/>
              <a:t>模态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16-</a:t>
            </a:r>
            <a:r>
              <a:rPr lang="zh-CN" altLang="en-US" dirty="0" smtClean="0"/>
              <a:t>模态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实验效果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625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27323" y="2070100"/>
            <a:ext cx="8372163" cy="4921498"/>
          </a:xfrm>
        </p:spPr>
        <p:txBody>
          <a:bodyPr/>
          <a:lstStyle/>
          <a:p>
            <a:r>
              <a:rPr lang="zh-CN" altLang="en-US" dirty="0" smtClean="0"/>
              <a:t>随模态增加聚类表现稳定上升</a:t>
            </a:r>
            <a:endParaRPr lang="en-US" altLang="zh-CN" dirty="0" smtClean="0"/>
          </a:p>
          <a:p>
            <a:r>
              <a:rPr lang="zh-CN" altLang="en-US" dirty="0"/>
              <a:t>自动</a:t>
            </a:r>
            <a:r>
              <a:rPr lang="zh-CN" altLang="en-US" dirty="0" smtClean="0"/>
              <a:t>筛选高噪声模态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实验效果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2070100"/>
            <a:ext cx="4787900" cy="4429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3728760"/>
            <a:ext cx="3939658" cy="231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4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948" y="214897"/>
            <a:ext cx="6474515" cy="33735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801277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208942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80684" y="809392"/>
            <a:ext cx="438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绪    论</a:t>
            </a:r>
            <a:endParaRPr lang="zh-CN" altLang="en-US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152806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1935730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80684" y="153590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基于自适应相似性矩阵的无监督度量学习</a:t>
            </a:r>
            <a:endParaRPr lang="zh-CN" altLang="en-US" sz="20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2254853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2662518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841535" y="2981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3389306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41535" y="3695552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4103217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680683" y="2268987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基于相似性融合学习的多模态约束传播 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2680682" y="29912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基于相容条件概率分布重构的相似性学习</a:t>
            </a:r>
            <a:endParaRPr lang="zh-CN" altLang="en-US" sz="2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680682" y="37061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基于相似性学习的深度图像抠图方法</a:t>
            </a:r>
            <a:endParaRPr lang="zh-CN" altLang="en-US" sz="20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1841534" y="4422340"/>
            <a:ext cx="843427" cy="443226"/>
            <a:chOff x="666810" y="2586037"/>
            <a:chExt cx="468000" cy="245937"/>
          </a:xfrm>
        </p:grpSpPr>
        <p:sp>
          <p:nvSpPr>
            <p:cNvPr id="82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/>
          <p:cNvCxnSpPr>
            <a:stCxn id="82" idx="6"/>
          </p:cNvCxnSpPr>
          <p:nvPr/>
        </p:nvCxnSpPr>
        <p:spPr>
          <a:xfrm>
            <a:off x="2534032" y="4830005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1841534" y="5136251"/>
            <a:ext cx="843427" cy="443226"/>
            <a:chOff x="666810" y="2586037"/>
            <a:chExt cx="468000" cy="245937"/>
          </a:xfrm>
        </p:grpSpPr>
        <p:sp>
          <p:nvSpPr>
            <p:cNvPr id="86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7" name="文本框 8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/>
          <p:cNvCxnSpPr>
            <a:stCxn id="86" idx="6"/>
          </p:cNvCxnSpPr>
          <p:nvPr/>
        </p:nvCxnSpPr>
        <p:spPr>
          <a:xfrm>
            <a:off x="2534032" y="5543916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2680681" y="442719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分割</a:t>
            </a:r>
            <a:r>
              <a:rPr lang="zh-CN" altLang="en-US" sz="2000" dirty="0"/>
              <a:t>蒙版输入下的移动端实时抠图方法</a:t>
            </a:r>
            <a:endParaRPr lang="zh-CN" altLang="en-US" sz="2000" dirty="0"/>
          </a:p>
        </p:txBody>
      </p:sp>
      <p:sp>
        <p:nvSpPr>
          <p:cNvPr id="90" name="文本框 89"/>
          <p:cNvSpPr txBox="1"/>
          <p:nvPr/>
        </p:nvSpPr>
        <p:spPr>
          <a:xfrm>
            <a:off x="2680682" y="5142090"/>
            <a:ext cx="420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总结和展望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855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3" y="3292928"/>
            <a:ext cx="8372163" cy="1422130"/>
          </a:xfrm>
        </p:spPr>
        <p:txBody>
          <a:bodyPr/>
          <a:lstStyle/>
          <a:p>
            <a:r>
              <a:rPr lang="zh-CN" altLang="en-US" dirty="0"/>
              <a:t>相容条件</a:t>
            </a:r>
            <a:r>
              <a:rPr lang="zh-CN" altLang="en-US" dirty="0" smtClean="0"/>
              <a:t>概率分布重建（</a:t>
            </a:r>
            <a:r>
              <a:rPr lang="en-US" altLang="zh-CN" dirty="0" smtClean="0"/>
              <a:t>CCDR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相容条件概率分布存在联合概率分布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</a:t>
            </a:r>
            <a:r>
              <a:rPr lang="zh-CN" altLang="en-US" dirty="0"/>
              <a:t>不相容</a:t>
            </a:r>
            <a:r>
              <a:rPr lang="zh-CN" altLang="en-US" dirty="0" smtClean="0"/>
              <a:t>条件概率近似相容条件概率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923385922"/>
              </p:ext>
            </p:extLst>
          </p:nvPr>
        </p:nvGraphicFramePr>
        <p:xfrm>
          <a:off x="5129523" y="1644156"/>
          <a:ext cx="3531877" cy="2809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7369252" y="5025383"/>
            <a:ext cx="1592463" cy="1010440"/>
            <a:chOff x="7369252" y="5025383"/>
            <a:chExt cx="1592463" cy="1010440"/>
          </a:xfrm>
        </p:grpSpPr>
        <p:grpSp>
          <p:nvGrpSpPr>
            <p:cNvPr id="19" name="组合 18"/>
            <p:cNvGrpSpPr/>
            <p:nvPr/>
          </p:nvGrpSpPr>
          <p:grpSpPr>
            <a:xfrm>
              <a:off x="7966651" y="5025383"/>
              <a:ext cx="995064" cy="995064"/>
              <a:chOff x="1268406" y="907405"/>
              <a:chExt cx="995064" cy="995064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268406" y="907405"/>
                <a:ext cx="995064" cy="99506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椭圆 4"/>
              <p:cNvSpPr txBox="1"/>
              <p:nvPr/>
            </p:nvSpPr>
            <p:spPr>
              <a:xfrm>
                <a:off x="1414130" y="1053129"/>
                <a:ext cx="703616" cy="703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670" tIns="26670" rIns="26670" bIns="26670" numCol="1" spcCol="1270" anchor="ctr" anchorCtr="0">
                <a:noAutofit/>
              </a:bodyPr>
              <a:lstStyle/>
              <a:p>
                <a:pPr lvl="0" algn="ctr" defTabSz="93345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100" b="1" kern="1200" dirty="0" smtClean="0"/>
                  <a:t>P(X, Y)</a:t>
                </a:r>
                <a:endParaRPr lang="zh-CN" sz="2100" b="1" kern="1200" dirty="0"/>
              </a:p>
            </p:txBody>
          </p:sp>
        </p:grpSp>
        <p:sp>
          <p:nvSpPr>
            <p:cNvPr id="22" name="下箭头 21"/>
            <p:cNvSpPr/>
            <p:nvPr/>
          </p:nvSpPr>
          <p:spPr>
            <a:xfrm rot="16200000">
              <a:off x="7137634" y="5257001"/>
              <a:ext cx="1010440" cy="547204"/>
            </a:xfrm>
            <a:prstGeom prst="downArrow">
              <a:avLst/>
            </a:prstGeom>
            <a:solidFill>
              <a:srgbClr val="959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03238" y="4715061"/>
            <a:ext cx="696545" cy="1631086"/>
            <a:chOff x="5403238" y="4715061"/>
            <a:chExt cx="696545" cy="1631086"/>
          </a:xfrm>
        </p:grpSpPr>
        <p:grpSp>
          <p:nvGrpSpPr>
            <p:cNvPr id="23" name="组合 22"/>
            <p:cNvGrpSpPr/>
            <p:nvPr/>
          </p:nvGrpSpPr>
          <p:grpSpPr>
            <a:xfrm>
              <a:off x="5403238" y="4715061"/>
              <a:ext cx="696545" cy="696545"/>
              <a:chOff x="362324" y="1056665"/>
              <a:chExt cx="696545" cy="696545"/>
            </a:xfrm>
            <a:solidFill>
              <a:srgbClr val="959DBF"/>
            </a:solidFill>
          </p:grpSpPr>
          <p:sp>
            <p:nvSpPr>
              <p:cNvPr id="24" name="椭圆 23"/>
              <p:cNvSpPr/>
              <p:nvPr/>
            </p:nvSpPr>
            <p:spPr>
              <a:xfrm>
                <a:off x="362324" y="1056665"/>
                <a:ext cx="696545" cy="696545"/>
              </a:xfrm>
              <a:prstGeom prst="ellipse">
                <a:avLst/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shade val="80000"/>
                  <a:hueOff val="822611"/>
                  <a:satOff val="-75385"/>
                  <a:lumOff val="3969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椭圆 4"/>
              <p:cNvSpPr txBox="1"/>
              <p:nvPr/>
            </p:nvSpPr>
            <p:spPr>
              <a:xfrm>
                <a:off x="464331" y="1158672"/>
                <a:ext cx="492531" cy="492531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lvl="0" algn="ctr" defTabSz="7112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b="1" kern="1200" dirty="0" smtClean="0"/>
                  <a:t>P(Y|X</a:t>
                </a:r>
                <a:r>
                  <a:rPr lang="en-US" altLang="zh-CN" sz="1600" b="1" kern="1200" dirty="0" smtClean="0"/>
                  <a:t>)</a:t>
                </a:r>
                <a:endParaRPr lang="zh-CN" sz="1600" b="1" kern="1200" dirty="0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5403238" y="5649602"/>
              <a:ext cx="696545" cy="696545"/>
              <a:chOff x="1417665" y="2112006"/>
              <a:chExt cx="696545" cy="696545"/>
            </a:xfrm>
            <a:solidFill>
              <a:srgbClr val="959DBF"/>
            </a:solidFill>
          </p:grpSpPr>
          <p:sp>
            <p:nvSpPr>
              <p:cNvPr id="27" name="椭圆 26"/>
              <p:cNvSpPr/>
              <p:nvPr/>
            </p:nvSpPr>
            <p:spPr>
              <a:xfrm>
                <a:off x="1417665" y="2112006"/>
                <a:ext cx="696545" cy="696545"/>
              </a:xfrm>
              <a:prstGeom prst="ellipse">
                <a:avLst/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shade val="80000"/>
                  <a:hueOff val="548408"/>
                  <a:satOff val="-50257"/>
                  <a:lumOff val="2646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椭圆 4"/>
              <p:cNvSpPr txBox="1"/>
              <p:nvPr/>
            </p:nvSpPr>
            <p:spPr>
              <a:xfrm>
                <a:off x="1519672" y="2214013"/>
                <a:ext cx="492531" cy="492531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lvl="0" algn="ctr" defTabSz="7112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b="1" kern="1200" dirty="0" smtClean="0"/>
                  <a:t>P(X|Y)</a:t>
                </a:r>
                <a:endParaRPr lang="zh-CN" sz="1600" b="1" kern="1200" dirty="0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149978" y="4715061"/>
            <a:ext cx="1169079" cy="1631086"/>
            <a:chOff x="6149978" y="4715061"/>
            <a:chExt cx="1169079" cy="1631086"/>
          </a:xfrm>
        </p:grpSpPr>
        <p:grpSp>
          <p:nvGrpSpPr>
            <p:cNvPr id="13" name="组合 12"/>
            <p:cNvGrpSpPr/>
            <p:nvPr/>
          </p:nvGrpSpPr>
          <p:grpSpPr>
            <a:xfrm>
              <a:off x="6622512" y="4715061"/>
              <a:ext cx="696545" cy="696545"/>
              <a:chOff x="362324" y="1056665"/>
              <a:chExt cx="696545" cy="696545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62324" y="1056665"/>
                <a:ext cx="696545" cy="696545"/>
              </a:xfrm>
              <a:prstGeom prst="ellipse">
                <a:avLst/>
              </a:prstGeom>
              <a:solidFill>
                <a:srgbClr val="4D6CC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shade val="80000"/>
                  <a:hueOff val="822611"/>
                  <a:satOff val="-75385"/>
                  <a:lumOff val="3969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椭圆 4"/>
              <p:cNvSpPr txBox="1"/>
              <p:nvPr/>
            </p:nvSpPr>
            <p:spPr>
              <a:xfrm>
                <a:off x="464331" y="1158672"/>
                <a:ext cx="492531" cy="49253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lvl="0" algn="ctr" defTabSz="7112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b="1" kern="1200" dirty="0" smtClean="0"/>
                  <a:t>P(Y|X)</a:t>
                </a:r>
                <a:endParaRPr lang="zh-CN" sz="1600" b="1" kern="1200" dirty="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622512" y="5649602"/>
              <a:ext cx="696545" cy="696545"/>
              <a:chOff x="1417665" y="2112006"/>
              <a:chExt cx="696545" cy="69654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417665" y="2112006"/>
                <a:ext cx="696545" cy="696545"/>
              </a:xfrm>
              <a:prstGeom prst="ellipse">
                <a:avLst/>
              </a:prstGeom>
              <a:solidFill>
                <a:srgbClr val="4D6CC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shade val="80000"/>
                  <a:hueOff val="548408"/>
                  <a:satOff val="-50257"/>
                  <a:lumOff val="2646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椭圆 4"/>
              <p:cNvSpPr txBox="1"/>
              <p:nvPr/>
            </p:nvSpPr>
            <p:spPr>
              <a:xfrm>
                <a:off x="1519672" y="2214013"/>
                <a:ext cx="492531" cy="49253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lvl="0" algn="ctr" defTabSz="7112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b="1" kern="1200" dirty="0" smtClean="0"/>
                  <a:t>P(X|Y)</a:t>
                </a:r>
                <a:endParaRPr lang="zh-CN" sz="1600" b="1" kern="1200" dirty="0"/>
              </a:p>
            </p:txBody>
          </p:sp>
        </p:grpSp>
        <p:sp>
          <p:nvSpPr>
            <p:cNvPr id="29" name="下箭头 28"/>
            <p:cNvSpPr/>
            <p:nvPr/>
          </p:nvSpPr>
          <p:spPr>
            <a:xfrm rot="16200000">
              <a:off x="5918360" y="5257001"/>
              <a:ext cx="1010440" cy="547204"/>
            </a:xfrm>
            <a:prstGeom prst="downArrow">
              <a:avLst/>
            </a:prstGeom>
            <a:solidFill>
              <a:srgbClr val="959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494024" y="4599756"/>
            <a:ext cx="4572000" cy="140346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/>
          </a:p>
          <a:p>
            <a:pPr marL="57150" indent="-228600">
              <a:lnSpc>
                <a:spcPct val="12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/>
              <a:t>实例级多模态约束传播（</a:t>
            </a:r>
            <a:r>
              <a:rPr lang="en-US" altLang="zh-CN" sz="2000" dirty="0"/>
              <a:t>ILMCP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514350" lvl="1" indent="-228600">
              <a:lnSpc>
                <a:spcPct val="12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dirty="0" smtClean="0"/>
              <a:t>构造</a:t>
            </a:r>
            <a:r>
              <a:rPr lang="zh-CN" altLang="en-US" dirty="0"/>
              <a:t>实例级</a:t>
            </a:r>
            <a:r>
              <a:rPr lang="zh-CN" altLang="en-US" dirty="0" smtClean="0"/>
              <a:t>模态</a:t>
            </a:r>
            <a:r>
              <a:rPr lang="zh-CN" altLang="en-US" dirty="0"/>
              <a:t>一致性</a:t>
            </a:r>
            <a:endParaRPr lang="en-US" altLang="zh-CN" dirty="0"/>
          </a:p>
          <a:p>
            <a:pPr marL="514350" lvl="1" indent="-228600">
              <a:lnSpc>
                <a:spcPct val="12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dirty="0"/>
              <a:t>实例级粒度实现相似性融合学习</a:t>
            </a:r>
            <a:endParaRPr lang="en-US" altLang="zh-CN" dirty="0"/>
          </a:p>
        </p:txBody>
      </p:sp>
      <p:sp>
        <p:nvSpPr>
          <p:cNvPr id="34" name="内容占位符 3"/>
          <p:cNvSpPr txBox="1">
            <a:spLocks/>
          </p:cNvSpPr>
          <p:nvPr/>
        </p:nvSpPr>
        <p:spPr>
          <a:xfrm>
            <a:off x="494023" y="1810563"/>
            <a:ext cx="8372163" cy="175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多模态融合学习方法（</a:t>
            </a:r>
            <a:r>
              <a:rPr lang="en-US" altLang="zh-CN" dirty="0" smtClean="0"/>
              <a:t>MFL</a:t>
            </a:r>
            <a:r>
              <a:rPr lang="zh-CN" altLang="en-US" dirty="0" smtClean="0"/>
              <a:t>）局限性</a:t>
            </a:r>
            <a:endParaRPr lang="en-US" altLang="zh-CN" dirty="0" smtClean="0"/>
          </a:p>
          <a:p>
            <a:pPr lvl="1"/>
            <a:r>
              <a:rPr lang="zh-CN" altLang="en-US" dirty="0"/>
              <a:t>从</a:t>
            </a:r>
            <a:r>
              <a:rPr lang="zh-CN" altLang="en-US" dirty="0" smtClean="0"/>
              <a:t>模态级角度生成统一相似性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忽略数据实例间的差异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82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2" grpId="0">
        <p:bldAsOne/>
      </p:bldGraphic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3" y="1685678"/>
            <a:ext cx="8372163" cy="4921498"/>
          </a:xfrm>
        </p:spPr>
        <p:txBody>
          <a:bodyPr/>
          <a:lstStyle/>
          <a:p>
            <a:r>
              <a:rPr lang="zh-CN" altLang="en-US" dirty="0" smtClean="0"/>
              <a:t>条件概率相容的充要条件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构造非零的成对条件概率</a:t>
            </a:r>
            <a:r>
              <a:rPr lang="zh-CN" altLang="en-US" dirty="0"/>
              <a:t>的商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充要条件可由商矩阵性质描述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基本假设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不相容条件概率分布受高斯噪声干扰</a:t>
            </a:r>
            <a:endParaRPr lang="en-US" altLang="zh-CN" dirty="0" smtClean="0"/>
          </a:p>
          <a:p>
            <a:r>
              <a:rPr lang="zh-CN" altLang="en-US" dirty="0" smtClean="0"/>
              <a:t>重建方法</a:t>
            </a:r>
            <a:endParaRPr lang="en-US" altLang="zh-CN" dirty="0" smtClean="0"/>
          </a:p>
          <a:p>
            <a:pPr lvl="1"/>
            <a:r>
              <a:rPr lang="zh-CN" altLang="en-US" dirty="0"/>
              <a:t>商</a:t>
            </a:r>
            <a:r>
              <a:rPr lang="zh-CN" altLang="en-US" dirty="0" smtClean="0"/>
              <a:t>矩阵约束下极大似然估计</a:t>
            </a:r>
            <a:endParaRPr lang="en-US" altLang="zh-CN" dirty="0" smtClean="0"/>
          </a:p>
          <a:p>
            <a:pPr lvl="1"/>
            <a:r>
              <a:rPr lang="zh-CN" altLang="en-US" dirty="0"/>
              <a:t>松弛</a:t>
            </a:r>
            <a:r>
              <a:rPr lang="zh-CN" altLang="en-US" dirty="0" smtClean="0"/>
              <a:t>后存在高效闭式解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CCDR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953657" y="3149599"/>
                <a:ext cx="1610954" cy="681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657" y="3149599"/>
                <a:ext cx="1610954" cy="6819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0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3" y="1816453"/>
            <a:ext cx="8372163" cy="12741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基本假设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鲁棒性高的模态其一阶相似性与二阶相似性接近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ILMCP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grpSp>
        <p:nvGrpSpPr>
          <p:cNvPr id="85" name="组合 84"/>
          <p:cNvGrpSpPr/>
          <p:nvPr/>
        </p:nvGrpSpPr>
        <p:grpSpPr>
          <a:xfrm>
            <a:off x="6488475" y="1867000"/>
            <a:ext cx="1800628" cy="2020914"/>
            <a:chOff x="6310675" y="2029740"/>
            <a:chExt cx="1800628" cy="2020914"/>
          </a:xfrm>
        </p:grpSpPr>
        <p:sp>
          <p:nvSpPr>
            <p:cNvPr id="8" name="椭圆 7"/>
            <p:cNvSpPr/>
            <p:nvPr/>
          </p:nvSpPr>
          <p:spPr>
            <a:xfrm>
              <a:off x="6814098" y="2094062"/>
              <a:ext cx="304800" cy="30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7687742" y="2029740"/>
              <a:ext cx="304800" cy="30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310675" y="3159255"/>
              <a:ext cx="30480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89822" y="3745854"/>
              <a:ext cx="30480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806503" y="2817718"/>
              <a:ext cx="304800" cy="30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0" idx="0"/>
              <a:endCxn id="8" idx="3"/>
            </p:cNvCxnSpPr>
            <p:nvPr/>
          </p:nvCxnSpPr>
          <p:spPr>
            <a:xfrm flipV="1">
              <a:off x="6463075" y="2354225"/>
              <a:ext cx="395660" cy="8050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1" idx="1"/>
              <a:endCxn id="8" idx="4"/>
            </p:cNvCxnSpPr>
            <p:nvPr/>
          </p:nvCxnSpPr>
          <p:spPr>
            <a:xfrm flipH="1" flipV="1">
              <a:off x="6966498" y="2398862"/>
              <a:ext cx="67961" cy="13916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0" idx="7"/>
              <a:endCxn id="9" idx="3"/>
            </p:cNvCxnSpPr>
            <p:nvPr/>
          </p:nvCxnSpPr>
          <p:spPr>
            <a:xfrm flipV="1">
              <a:off x="6570838" y="2289903"/>
              <a:ext cx="1161541" cy="9139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1" idx="0"/>
              <a:endCxn id="9" idx="4"/>
            </p:cNvCxnSpPr>
            <p:nvPr/>
          </p:nvCxnSpPr>
          <p:spPr>
            <a:xfrm flipV="1">
              <a:off x="7142222" y="2334540"/>
              <a:ext cx="697920" cy="14113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10" idx="6"/>
              <a:endCxn id="12" idx="2"/>
            </p:cNvCxnSpPr>
            <p:nvPr/>
          </p:nvCxnSpPr>
          <p:spPr>
            <a:xfrm flipV="1">
              <a:off x="6615475" y="2970118"/>
              <a:ext cx="1191028" cy="3415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1" idx="7"/>
              <a:endCxn id="12" idx="3"/>
            </p:cNvCxnSpPr>
            <p:nvPr/>
          </p:nvCxnSpPr>
          <p:spPr>
            <a:xfrm flipV="1">
              <a:off x="7249985" y="3077881"/>
              <a:ext cx="601155" cy="7126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10" idx="5"/>
              <a:endCxn id="11" idx="1"/>
            </p:cNvCxnSpPr>
            <p:nvPr/>
          </p:nvCxnSpPr>
          <p:spPr>
            <a:xfrm>
              <a:off x="6570838" y="3419418"/>
              <a:ext cx="463621" cy="371073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494022" y="3409215"/>
            <a:ext cx="8372163" cy="3108772"/>
            <a:chOff x="379723" y="3208790"/>
            <a:chExt cx="8372163" cy="310877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内容占位符 3"/>
                <p:cNvSpPr txBox="1">
                  <a:spLocks/>
                </p:cNvSpPr>
                <p:nvPr/>
              </p:nvSpPr>
              <p:spPr>
                <a:xfrm>
                  <a:off x="379723" y="3208790"/>
                  <a:ext cx="8372163" cy="31087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120000"/>
                    </a:lnSpc>
                    <a:spcBef>
                      <a:spcPts val="1000"/>
                    </a:spcBef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120000"/>
                    </a:lnSpc>
                    <a:spcBef>
                      <a:spcPts val="500"/>
                    </a:spcBef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▪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120000"/>
                    </a:lnSpc>
                    <a:spcBef>
                      <a:spcPts val="500"/>
                    </a:spcBef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▪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120000"/>
                    </a:lnSpc>
                    <a:spcBef>
                      <a:spcPts val="500"/>
                    </a:spcBef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▪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120000"/>
                    </a:lnSpc>
                    <a:spcBef>
                      <a:spcPts val="500"/>
                    </a:spcBef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▪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dirty="0" smtClean="0"/>
                    <a:t>以二阶相似性描述模态一致性</a:t>
                  </a:r>
                  <a:endParaRPr lang="en-US" altLang="zh-CN" dirty="0" smtClean="0"/>
                </a:p>
                <a:p>
                  <a:pPr lvl="1"/>
                  <a:r>
                    <a:rPr lang="zh-CN" altLang="en-US" dirty="0" smtClean="0"/>
                    <a:t>计算一阶与二阶相似性差异</a:t>
                  </a:r>
                  <a:endParaRPr lang="en-US" altLang="zh-CN" dirty="0" smtClean="0"/>
                </a:p>
                <a:p>
                  <a:pPr lvl="1"/>
                  <a:r>
                    <a:rPr lang="zh-CN" altLang="en-US" dirty="0" smtClean="0"/>
                    <a:t>获取实例级模态一致性</a:t>
                  </a:r>
                  <a:endParaRPr lang="en-US" altLang="zh-CN" dirty="0" smtClean="0"/>
                </a:p>
                <a:p>
                  <a:pPr lvl="1"/>
                  <a:r>
                    <a:rPr lang="zh-CN" altLang="en-US" dirty="0" smtClean="0"/>
                    <a:t>结合</a:t>
                  </a:r>
                  <a:r>
                    <a:rPr lang="en-US" altLang="zh-CN" dirty="0" smtClean="0"/>
                    <a:t>MFL</a:t>
                  </a:r>
                  <a:r>
                    <a:rPr lang="zh-CN" altLang="en-US" dirty="0"/>
                    <a:t>方法中的模态级</a:t>
                  </a:r>
                  <a:r>
                    <a:rPr lang="zh-CN" altLang="en-US" dirty="0" smtClean="0"/>
                    <a:t>一致性</a:t>
                  </a:r>
                  <a:endParaRPr lang="en-US" altLang="zh-CN" dirty="0"/>
                </a:p>
                <a:p>
                  <a:r>
                    <a:rPr lang="zh-CN" altLang="en-US" dirty="0" smtClean="0"/>
                    <a:t>根据实例级一致性构造条件概率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模态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数据实例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dirty="0" smtClean="0"/>
                </a:p>
                <a:p>
                  <a:pPr lvl="1"/>
                  <a:r>
                    <a:rPr lang="zh-CN" altLang="en-US" dirty="0"/>
                    <a:t>对应</a:t>
                  </a:r>
                  <a:r>
                    <a:rPr lang="zh-CN" altLang="en-US" dirty="0" smtClean="0"/>
                    <a:t>条件概率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数据实例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模态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/>
                    <a:t> 可通过相似性矩阵获取</a:t>
                  </a:r>
                  <a:endParaRPr lang="en-US" altLang="zh-CN" dirty="0"/>
                </a:p>
                <a:p>
                  <a:pPr lvl="1"/>
                  <a:endParaRPr lang="en-US" altLang="zh-CN" dirty="0" smtClean="0"/>
                </a:p>
                <a:p>
                  <a:pPr lvl="1"/>
                  <a:endParaRPr lang="en-US" altLang="zh-CN" dirty="0" smtClean="0"/>
                </a:p>
              </p:txBody>
            </p:sp>
          </mc:Choice>
          <mc:Fallback>
            <p:sp>
              <p:nvSpPr>
                <p:cNvPr id="86" name="内容占位符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723" y="3208790"/>
                  <a:ext cx="8372163" cy="3108772"/>
                </a:xfrm>
                <a:prstGeom prst="rect">
                  <a:avLst/>
                </a:prstGeom>
                <a:blipFill>
                  <a:blip r:embed="rId2"/>
                  <a:stretch>
                    <a:fillRect l="-8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组合 89"/>
            <p:cNvGrpSpPr/>
            <p:nvPr/>
          </p:nvGrpSpPr>
          <p:grpSpPr>
            <a:xfrm>
              <a:off x="2514601" y="4919781"/>
              <a:ext cx="4341480" cy="785294"/>
              <a:chOff x="2650417" y="5130800"/>
              <a:chExt cx="4341480" cy="785294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4379842" y="5130800"/>
                <a:ext cx="2612055" cy="355600"/>
              </a:xfrm>
              <a:prstGeom prst="rect">
                <a:avLst/>
              </a:prstGeom>
              <a:solidFill>
                <a:srgbClr val="2883FF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2650417" y="5591413"/>
                <a:ext cx="2315284" cy="324681"/>
              </a:xfrm>
              <a:prstGeom prst="rect">
                <a:avLst/>
              </a:prstGeom>
              <a:solidFill>
                <a:srgbClr val="2883FF">
                  <a:alpha val="1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7847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3" y="1816452"/>
            <a:ext cx="8372163" cy="193004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重构相容条件概率分布、获取统一相似性矩阵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ILMCP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651000" y="2408039"/>
                <a:ext cx="5220853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000" y="2408039"/>
                <a:ext cx="5220853" cy="7468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957452" y="3002488"/>
            <a:ext cx="1560948" cy="744009"/>
            <a:chOff x="3278476" y="3715074"/>
            <a:chExt cx="1561933" cy="744009"/>
          </a:xfrm>
        </p:grpSpPr>
        <p:sp>
          <p:nvSpPr>
            <p:cNvPr id="22" name="矩形标注 21"/>
            <p:cNvSpPr/>
            <p:nvPr/>
          </p:nvSpPr>
          <p:spPr>
            <a:xfrm>
              <a:off x="3278478" y="3969687"/>
              <a:ext cx="1561931" cy="489396"/>
            </a:xfrm>
            <a:prstGeom prst="wedgeRectCallout">
              <a:avLst>
                <a:gd name="adj1" fmla="val -33200"/>
                <a:gd name="adj2" fmla="val -95468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重构条件概率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3278476" y="3715074"/>
              <a:ext cx="82434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3162300" y="3002488"/>
            <a:ext cx="1447368" cy="744009"/>
            <a:chOff x="2890613" y="3715074"/>
            <a:chExt cx="1447368" cy="744009"/>
          </a:xfrm>
        </p:grpSpPr>
        <p:sp>
          <p:nvSpPr>
            <p:cNvPr id="36" name="矩形标注 35"/>
            <p:cNvSpPr/>
            <p:nvPr/>
          </p:nvSpPr>
          <p:spPr>
            <a:xfrm>
              <a:off x="2890613" y="3969687"/>
              <a:ext cx="1447368" cy="489396"/>
            </a:xfrm>
            <a:prstGeom prst="wedgeRectCallout">
              <a:avLst>
                <a:gd name="adj1" fmla="val -8445"/>
                <a:gd name="adj2" fmla="val -9287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accent3">
                      <a:lumMod val="75000"/>
                    </a:schemeClr>
                  </a:solidFill>
                </a:rPr>
                <a:t>重构</a:t>
              </a:r>
              <a:r>
                <a:rPr lang="zh-CN" altLang="en-US" dirty="0" smtClean="0">
                  <a:solidFill>
                    <a:schemeClr val="accent3">
                      <a:lumMod val="75000"/>
                    </a:schemeClr>
                  </a:solidFill>
                </a:rPr>
                <a:t>后求得</a:t>
              </a:r>
              <a:endParaRPr lang="zh-CN" altLang="en-US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3387714" y="3715074"/>
              <a:ext cx="480799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内容占位符 3"/>
          <p:cNvSpPr txBox="1">
            <a:spLocks/>
          </p:cNvSpPr>
          <p:nvPr/>
        </p:nvSpPr>
        <p:spPr>
          <a:xfrm>
            <a:off x="494023" y="4443138"/>
            <a:ext cx="8372163" cy="1930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平衡</a:t>
            </a:r>
            <a:r>
              <a:rPr lang="zh-CN" altLang="en-US" dirty="0" smtClean="0"/>
              <a:t>约束传播中正负约束样本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正负约束数量差异大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对正负约束加权传播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0262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4" y="1732362"/>
            <a:ext cx="8372163" cy="4921498"/>
          </a:xfrm>
        </p:spPr>
        <p:txBody>
          <a:bodyPr/>
          <a:lstStyle/>
          <a:p>
            <a:r>
              <a:rPr lang="zh-CN" altLang="en-US" dirty="0" smtClean="0"/>
              <a:t>多视角多模态数据特征集合</a:t>
            </a:r>
            <a:endParaRPr lang="en-US" altLang="zh-CN" dirty="0"/>
          </a:p>
          <a:p>
            <a:pPr lvl="1"/>
            <a:r>
              <a:rPr lang="en-US" altLang="zh-CN" dirty="0"/>
              <a:t>Corel 5k</a:t>
            </a:r>
          </a:p>
          <a:p>
            <a:pPr lvl="1"/>
            <a:r>
              <a:rPr lang="en-US" altLang="zh-CN" dirty="0"/>
              <a:t>PASCAL </a:t>
            </a:r>
            <a:r>
              <a:rPr lang="en-US" altLang="zh-CN" dirty="0" smtClean="0"/>
              <a:t>VOC’07</a:t>
            </a:r>
          </a:p>
          <a:p>
            <a:r>
              <a:rPr lang="zh-CN" altLang="en-US" dirty="0" smtClean="0"/>
              <a:t>实验模态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2-</a:t>
            </a:r>
            <a:r>
              <a:rPr lang="zh-CN" altLang="en-US" dirty="0" smtClean="0"/>
              <a:t>模态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3-</a:t>
            </a:r>
            <a:r>
              <a:rPr lang="zh-CN" altLang="en-US" dirty="0" smtClean="0"/>
              <a:t>模态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8-</a:t>
            </a:r>
            <a:r>
              <a:rPr lang="zh-CN" altLang="en-US" dirty="0" smtClean="0"/>
              <a:t>模态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16-</a:t>
            </a:r>
            <a:r>
              <a:rPr lang="zh-CN" altLang="en-US" dirty="0" smtClean="0"/>
              <a:t>模态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实验效果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37" y="1781874"/>
            <a:ext cx="4871150" cy="233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8230"/>
          <a:stretch/>
        </p:blipFill>
        <p:spPr>
          <a:xfrm>
            <a:off x="2877989" y="4305300"/>
            <a:ext cx="5988198" cy="23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8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8900" y="1741204"/>
            <a:ext cx="8372163" cy="2759322"/>
          </a:xfrm>
        </p:spPr>
        <p:txBody>
          <a:bodyPr/>
          <a:lstStyle/>
          <a:p>
            <a:r>
              <a:rPr lang="zh-CN" altLang="en-US" dirty="0"/>
              <a:t>消融实验</a:t>
            </a:r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zh-CN" altLang="en-US" dirty="0" smtClean="0"/>
              <a:t>实验效果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27" y="1849154"/>
            <a:ext cx="3924307" cy="2543422"/>
          </a:xfrm>
          <a:prstGeom prst="rect">
            <a:avLst/>
          </a:prstGeom>
        </p:spPr>
      </p:pic>
      <p:sp>
        <p:nvSpPr>
          <p:cNvPr id="6" name="内容占位符 1"/>
          <p:cNvSpPr txBox="1">
            <a:spLocks/>
          </p:cNvSpPr>
          <p:nvPr/>
        </p:nvSpPr>
        <p:spPr>
          <a:xfrm>
            <a:off x="88900" y="4542341"/>
            <a:ext cx="8372163" cy="2117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模态选择能力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依次删除概率最低模态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99" y="4578238"/>
            <a:ext cx="5602288" cy="21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8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948" y="214897"/>
            <a:ext cx="6474515" cy="33735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801277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208942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80684" y="809392"/>
            <a:ext cx="438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绪    论</a:t>
            </a:r>
            <a:endParaRPr lang="zh-CN" altLang="en-US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152806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1935730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80684" y="153590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基于自适应相似性矩阵的无监督度量学习</a:t>
            </a:r>
            <a:endParaRPr lang="zh-CN" altLang="en-US" sz="20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2254853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2662518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841535" y="2981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3389306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41535" y="3695552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4103217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680683" y="2268987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基于相似性融合学习的多模态约束传播 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2680682" y="29912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基于相容条件概率分布重构的相似性学习</a:t>
            </a:r>
            <a:endParaRPr lang="zh-CN" altLang="en-US" sz="2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680682" y="37061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基于相似性学习的深度图像抠图方法</a:t>
            </a:r>
            <a:endParaRPr lang="zh-CN" altLang="en-US" sz="20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1841534" y="4422340"/>
            <a:ext cx="843427" cy="443226"/>
            <a:chOff x="666810" y="2586037"/>
            <a:chExt cx="468000" cy="245937"/>
          </a:xfrm>
        </p:grpSpPr>
        <p:sp>
          <p:nvSpPr>
            <p:cNvPr id="82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/>
          <p:cNvCxnSpPr>
            <a:stCxn id="82" idx="6"/>
          </p:cNvCxnSpPr>
          <p:nvPr/>
        </p:nvCxnSpPr>
        <p:spPr>
          <a:xfrm>
            <a:off x="2534032" y="4830005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1841534" y="5136251"/>
            <a:ext cx="843427" cy="443226"/>
            <a:chOff x="666810" y="2586037"/>
            <a:chExt cx="468000" cy="245937"/>
          </a:xfrm>
        </p:grpSpPr>
        <p:sp>
          <p:nvSpPr>
            <p:cNvPr id="86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7" name="文本框 8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/>
          <p:cNvCxnSpPr>
            <a:stCxn id="86" idx="6"/>
          </p:cNvCxnSpPr>
          <p:nvPr/>
        </p:nvCxnSpPr>
        <p:spPr>
          <a:xfrm>
            <a:off x="2534032" y="5543916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2680681" y="442719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分割</a:t>
            </a:r>
            <a:r>
              <a:rPr lang="zh-CN" altLang="en-US" sz="2000" dirty="0"/>
              <a:t>蒙版输入下的移动端实时抠图方法</a:t>
            </a:r>
            <a:endParaRPr lang="zh-CN" altLang="en-US" sz="2000" dirty="0"/>
          </a:p>
        </p:txBody>
      </p:sp>
      <p:sp>
        <p:nvSpPr>
          <p:cNvPr id="90" name="文本框 89"/>
          <p:cNvSpPr txBox="1"/>
          <p:nvPr/>
        </p:nvSpPr>
        <p:spPr>
          <a:xfrm>
            <a:off x="2680682" y="5142090"/>
            <a:ext cx="420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总结和展望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0315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948" y="214897"/>
            <a:ext cx="6474515" cy="33735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801277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208942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80684" y="809392"/>
            <a:ext cx="438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绪    论</a:t>
            </a:r>
            <a:endParaRPr lang="zh-CN" altLang="en-US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152806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1935730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80684" y="153590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基于自适应相似性矩阵的无监督度量学习</a:t>
            </a:r>
            <a:endParaRPr lang="zh-CN" altLang="en-US" sz="20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2254853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2662518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841535" y="2981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3389306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41535" y="3695552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4103217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680683" y="2268987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基于相似性融合学习的多模态约束传播 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2680682" y="29912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基于相容条件概率分布重构的相似性学习</a:t>
            </a:r>
            <a:endParaRPr lang="zh-CN" altLang="en-US" sz="2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680682" y="37061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基于相似性学习的深度图像抠图方法</a:t>
            </a:r>
            <a:endParaRPr lang="zh-CN" altLang="en-US" sz="20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1841534" y="4422340"/>
            <a:ext cx="843427" cy="443226"/>
            <a:chOff x="666810" y="2586037"/>
            <a:chExt cx="468000" cy="245937"/>
          </a:xfrm>
        </p:grpSpPr>
        <p:sp>
          <p:nvSpPr>
            <p:cNvPr id="82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/>
          <p:cNvCxnSpPr>
            <a:stCxn id="82" idx="6"/>
          </p:cNvCxnSpPr>
          <p:nvPr/>
        </p:nvCxnSpPr>
        <p:spPr>
          <a:xfrm>
            <a:off x="2534032" y="4830005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1841534" y="5136251"/>
            <a:ext cx="843427" cy="443226"/>
            <a:chOff x="666810" y="2586037"/>
            <a:chExt cx="468000" cy="245937"/>
          </a:xfrm>
        </p:grpSpPr>
        <p:sp>
          <p:nvSpPr>
            <p:cNvPr id="86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7" name="文本框 8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/>
          <p:cNvCxnSpPr>
            <a:stCxn id="86" idx="6"/>
          </p:cNvCxnSpPr>
          <p:nvPr/>
        </p:nvCxnSpPr>
        <p:spPr>
          <a:xfrm>
            <a:off x="2534032" y="5543916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2680681" y="442719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分割</a:t>
            </a:r>
            <a:r>
              <a:rPr lang="zh-CN" altLang="en-US" sz="2000" dirty="0"/>
              <a:t>蒙版输入下的移动端实时抠图方法</a:t>
            </a:r>
            <a:endParaRPr lang="zh-CN" altLang="en-US" sz="2000" dirty="0"/>
          </a:p>
        </p:txBody>
      </p:sp>
      <p:sp>
        <p:nvSpPr>
          <p:cNvPr id="90" name="文本框 89"/>
          <p:cNvSpPr txBox="1"/>
          <p:nvPr/>
        </p:nvSpPr>
        <p:spPr>
          <a:xfrm>
            <a:off x="2680682" y="5142090"/>
            <a:ext cx="420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总结和展望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117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00327" y="1669026"/>
            <a:ext cx="8372163" cy="1566528"/>
          </a:xfrm>
        </p:spPr>
        <p:txBody>
          <a:bodyPr/>
          <a:lstStyle/>
          <a:p>
            <a:r>
              <a:rPr lang="zh-CN" altLang="en-US" dirty="0" smtClean="0"/>
              <a:t>自然图像抠图</a:t>
            </a:r>
            <a:endParaRPr lang="en-US" altLang="zh-CN" dirty="0" smtClean="0"/>
          </a:p>
          <a:p>
            <a:pPr lvl="1"/>
            <a:r>
              <a:rPr lang="zh-CN" altLang="en-US" dirty="0"/>
              <a:t>自然</a:t>
            </a:r>
            <a:r>
              <a:rPr lang="zh-CN" altLang="en-US" dirty="0" smtClean="0"/>
              <a:t>图像可表示为前景与背景的凸组合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</a:t>
            </a:r>
            <a:r>
              <a:rPr lang="en-US" altLang="zh-CN" dirty="0" err="1" smtClean="0"/>
              <a:t>trimap</a:t>
            </a:r>
            <a:r>
              <a:rPr lang="zh-CN" altLang="en-US" dirty="0" smtClean="0"/>
              <a:t>估计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图层系数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25" name="内容占位符 3"/>
          <p:cNvSpPr txBox="1">
            <a:spLocks/>
          </p:cNvSpPr>
          <p:nvPr/>
        </p:nvSpPr>
        <p:spPr>
          <a:xfrm>
            <a:off x="100327" y="3296444"/>
            <a:ext cx="8372163" cy="3330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目前深度抠图方法不足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缺少针对相似纹理</a:t>
            </a:r>
            <a:r>
              <a:rPr lang="en-US" altLang="zh-CN" dirty="0" smtClean="0"/>
              <a:t>/</a:t>
            </a:r>
            <a:r>
              <a:rPr lang="zh-CN" altLang="en-US" dirty="0" smtClean="0"/>
              <a:t>像素间的信息传播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/>
              <a:t>提出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单层次：引导上下文注意力抠图（</a:t>
            </a:r>
            <a:r>
              <a:rPr lang="en-US" altLang="zh-CN" dirty="0" smtClean="0"/>
              <a:t>GCA Matting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多层次：层次化不透明度传播</a:t>
            </a:r>
            <a:r>
              <a:rPr lang="zh-CN" altLang="en-US" dirty="0"/>
              <a:t>抠图</a:t>
            </a:r>
            <a:r>
              <a:rPr lang="zh-CN" altLang="en-US" dirty="0" smtClean="0"/>
              <a:t>（</a:t>
            </a:r>
            <a:r>
              <a:rPr lang="en-US" altLang="zh-CN" dirty="0" smtClean="0"/>
              <a:t>HOP Matting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grpSp>
        <p:nvGrpSpPr>
          <p:cNvPr id="36" name="组合 35"/>
          <p:cNvGrpSpPr/>
          <p:nvPr/>
        </p:nvGrpSpPr>
        <p:grpSpPr>
          <a:xfrm>
            <a:off x="5085746" y="1639125"/>
            <a:ext cx="4058254" cy="2346578"/>
            <a:chOff x="5085746" y="1639125"/>
            <a:chExt cx="4058254" cy="2346578"/>
          </a:xfrm>
        </p:grpSpPr>
        <p:grpSp>
          <p:nvGrpSpPr>
            <p:cNvPr id="32" name="组合 31"/>
            <p:cNvGrpSpPr/>
            <p:nvPr/>
          </p:nvGrpSpPr>
          <p:grpSpPr>
            <a:xfrm>
              <a:off x="5085746" y="1639125"/>
              <a:ext cx="4058254" cy="2346578"/>
              <a:chOff x="5085746" y="1639125"/>
              <a:chExt cx="4058254" cy="2346578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2277" y="3059166"/>
                <a:ext cx="1389807" cy="926537"/>
              </a:xfrm>
              <a:prstGeom prst="rect">
                <a:avLst/>
              </a:prstGeom>
            </p:spPr>
          </p:pic>
          <p:grpSp>
            <p:nvGrpSpPr>
              <p:cNvPr id="30" name="组合 29"/>
              <p:cNvGrpSpPr/>
              <p:nvPr/>
            </p:nvGrpSpPr>
            <p:grpSpPr>
              <a:xfrm>
                <a:off x="5085746" y="1639125"/>
                <a:ext cx="4058254" cy="929750"/>
                <a:chOff x="5085746" y="1639125"/>
                <a:chExt cx="4058254" cy="929750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5746" y="1639125"/>
                  <a:ext cx="1336531" cy="919292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4232"/>
                <a:stretch/>
              </p:blipFill>
              <p:spPr>
                <a:xfrm>
                  <a:off x="7800983" y="1642898"/>
                  <a:ext cx="1343017" cy="925977"/>
                </a:xfrm>
                <a:prstGeom prst="rect">
                  <a:avLst/>
                </a:prstGeom>
              </p:spPr>
            </p:pic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22277" y="1641731"/>
                  <a:ext cx="1388964" cy="925977"/>
                </a:xfrm>
                <a:prstGeom prst="rect">
                  <a:avLst/>
                </a:prstGeom>
              </p:spPr>
            </p:pic>
          </p:grpSp>
          <p:sp>
            <p:nvSpPr>
              <p:cNvPr id="31" name="下箭头 30"/>
              <p:cNvSpPr/>
              <p:nvPr/>
            </p:nvSpPr>
            <p:spPr>
              <a:xfrm>
                <a:off x="6939433" y="2660979"/>
                <a:ext cx="354650" cy="337297"/>
              </a:xfrm>
              <a:prstGeom prst="down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7273998" y="26373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Merge</a:t>
              </a:r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869922" y="4352554"/>
            <a:ext cx="2781300" cy="2311079"/>
            <a:chOff x="5754011" y="4352554"/>
            <a:chExt cx="2781300" cy="2311079"/>
          </a:xfrm>
        </p:grpSpPr>
        <p:grpSp>
          <p:nvGrpSpPr>
            <p:cNvPr id="28" name="组合 27"/>
            <p:cNvGrpSpPr/>
            <p:nvPr/>
          </p:nvGrpSpPr>
          <p:grpSpPr>
            <a:xfrm>
              <a:off x="5754011" y="4352554"/>
              <a:ext cx="2781300" cy="2311079"/>
              <a:chOff x="6858000" y="4267677"/>
              <a:chExt cx="3048000" cy="2532689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5166" y="5785597"/>
                <a:ext cx="1522152" cy="1014769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0" y="4267677"/>
                <a:ext cx="1524000" cy="1015999"/>
              </a:xfrm>
              <a:prstGeom prst="rect">
                <a:avLst/>
              </a:prstGeom>
            </p:spPr>
          </p:pic>
          <p:sp>
            <p:nvSpPr>
              <p:cNvPr id="23" name="下箭头 22"/>
              <p:cNvSpPr/>
              <p:nvPr/>
            </p:nvSpPr>
            <p:spPr>
              <a:xfrm>
                <a:off x="8141915" y="5373614"/>
                <a:ext cx="388658" cy="369641"/>
              </a:xfrm>
              <a:prstGeom prst="down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4268955"/>
                <a:ext cx="1524000" cy="1016000"/>
              </a:xfrm>
              <a:prstGeom prst="rect">
                <a:avLst/>
              </a:prstGeom>
            </p:spPr>
          </p:pic>
        </p:grpSp>
        <p:sp>
          <p:nvSpPr>
            <p:cNvPr id="35" name="文本框 34"/>
            <p:cNvSpPr txBox="1"/>
            <p:nvPr/>
          </p:nvSpPr>
          <p:spPr>
            <a:xfrm>
              <a:off x="7273997" y="5327173"/>
              <a:ext cx="1180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Estimation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470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4" y="1844848"/>
            <a:ext cx="8372163" cy="4921498"/>
          </a:xfrm>
        </p:spPr>
        <p:txBody>
          <a:bodyPr/>
          <a:lstStyle/>
          <a:p>
            <a:r>
              <a:rPr lang="zh-CN" altLang="en-US" dirty="0" smtClean="0"/>
              <a:t>通过神经网络实现传统基于传播的抠图方法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数据驱动的神经网络可学习到更优的相似性计算方式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图像抠图任务可以视为对</a:t>
            </a:r>
            <a:r>
              <a:rPr lang="en-US" altLang="zh-CN" dirty="0" err="1"/>
              <a:t>trimap</a:t>
            </a:r>
            <a:r>
              <a:rPr lang="zh-CN" altLang="en-US" dirty="0"/>
              <a:t>图的图像补全任务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研究动机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881570" y="4784892"/>
            <a:ext cx="4771897" cy="928223"/>
            <a:chOff x="6857999" y="4267675"/>
            <a:chExt cx="5229474" cy="101723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5321" y="4268907"/>
              <a:ext cx="1522152" cy="101476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999" y="4268907"/>
              <a:ext cx="1524000" cy="1015999"/>
            </a:xfrm>
            <a:prstGeom prst="rect">
              <a:avLst/>
            </a:prstGeom>
          </p:spPr>
        </p:pic>
        <p:sp>
          <p:nvSpPr>
            <p:cNvPr id="9" name="下箭头 8"/>
            <p:cNvSpPr/>
            <p:nvPr/>
          </p:nvSpPr>
          <p:spPr>
            <a:xfrm rot="16200000">
              <a:off x="10041333" y="4590855"/>
              <a:ext cx="388657" cy="369640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94" y="4267675"/>
              <a:ext cx="1524000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35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628271"/>
            <a:ext cx="3918857" cy="291749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GCA Matting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60194" y="1984522"/>
            <a:ext cx="8372163" cy="1763113"/>
          </a:xfrm>
        </p:spPr>
        <p:txBody>
          <a:bodyPr/>
          <a:lstStyle/>
          <a:p>
            <a:r>
              <a:rPr lang="en-US" altLang="zh-CN" dirty="0" smtClean="0"/>
              <a:t>GCA</a:t>
            </a:r>
            <a:r>
              <a:rPr lang="zh-CN" altLang="en-US" dirty="0" smtClean="0"/>
              <a:t>传播结构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外观特征计算相似性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传播不透明度特征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0194" y="4629192"/>
            <a:ext cx="8372163" cy="2105435"/>
            <a:chOff x="160194" y="4629192"/>
            <a:chExt cx="8372163" cy="2105435"/>
          </a:xfrm>
        </p:grpSpPr>
        <p:sp>
          <p:nvSpPr>
            <p:cNvPr id="11" name="内容占位符 3"/>
            <p:cNvSpPr txBox="1">
              <a:spLocks/>
            </p:cNvSpPr>
            <p:nvPr/>
          </p:nvSpPr>
          <p:spPr>
            <a:xfrm>
              <a:off x="160194" y="4629192"/>
              <a:ext cx="8372163" cy="6249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对照其他注意力机制</a:t>
              </a:r>
              <a:endParaRPr lang="en-US" altLang="zh-CN" dirty="0" smtClean="0"/>
            </a:p>
            <a:p>
              <a:pPr marL="457200" lvl="1" indent="0">
                <a:buFont typeface="Calibri" panose="020F0502020204030204" pitchFamily="34" charset="0"/>
                <a:buNone/>
              </a:pPr>
              <a:endParaRPr lang="en-US" altLang="zh-CN" dirty="0" smtClean="0"/>
            </a:p>
            <a:p>
              <a:pPr lvl="1"/>
              <a:endParaRPr lang="zh-CN" altLang="en-US" dirty="0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2550" y="4741686"/>
              <a:ext cx="5072940" cy="1992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938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03738" y="1673389"/>
            <a:ext cx="8372163" cy="4921498"/>
          </a:xfrm>
        </p:spPr>
        <p:txBody>
          <a:bodyPr/>
          <a:lstStyle/>
          <a:p>
            <a:r>
              <a:rPr lang="zh-CN" altLang="en-US" dirty="0" smtClean="0"/>
              <a:t>层次化的全局与局部传播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全局传播范围更广</a:t>
            </a:r>
            <a:endParaRPr lang="en-US" altLang="zh-CN" dirty="0" smtClean="0"/>
          </a:p>
          <a:p>
            <a:pPr lvl="1"/>
            <a:r>
              <a:rPr lang="zh-CN" altLang="en-US" dirty="0"/>
              <a:t>局部</a:t>
            </a:r>
            <a:r>
              <a:rPr lang="zh-CN" altLang="en-US" dirty="0" smtClean="0"/>
              <a:t>传播效率更高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尺度不敏感位置编码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HOP Matting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8" y="3490172"/>
            <a:ext cx="6012077" cy="2859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26" y="3370688"/>
            <a:ext cx="2400761" cy="29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66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3" y="1647631"/>
            <a:ext cx="8372163" cy="4921498"/>
          </a:xfrm>
        </p:spPr>
        <p:txBody>
          <a:bodyPr/>
          <a:lstStyle/>
          <a:p>
            <a:r>
              <a:rPr lang="zh-CN" altLang="en-US" dirty="0"/>
              <a:t>随机</a:t>
            </a:r>
            <a:r>
              <a:rPr lang="zh-CN" altLang="en-US" dirty="0" smtClean="0"/>
              <a:t>插值数据增广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训练集预处理阶段采用随机的插值算法</a:t>
            </a:r>
            <a:endParaRPr lang="en-US" altLang="zh-CN" dirty="0" smtClean="0"/>
          </a:p>
          <a:p>
            <a:pPr lvl="1"/>
            <a:r>
              <a:rPr lang="zh-CN" altLang="en-US" dirty="0"/>
              <a:t>降低</a:t>
            </a:r>
            <a:r>
              <a:rPr lang="zh-CN" altLang="en-US" dirty="0" smtClean="0"/>
              <a:t>对插值算法敏感性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HOP Matting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66" y="3047112"/>
            <a:ext cx="4911237" cy="362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9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358913" y="1656162"/>
            <a:ext cx="8372163" cy="4921498"/>
          </a:xfrm>
        </p:spPr>
        <p:txBody>
          <a:bodyPr/>
          <a:lstStyle/>
          <a:p>
            <a:r>
              <a:rPr lang="zh-CN" altLang="en-US" dirty="0" smtClean="0"/>
              <a:t>测试数据集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Adobe Composition-1k</a:t>
            </a:r>
            <a:r>
              <a:rPr lang="zh-CN" altLang="en-US" dirty="0" smtClean="0"/>
              <a:t>测试集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alphamatting.com</a:t>
            </a:r>
            <a:r>
              <a:rPr lang="zh-CN" altLang="en-US" dirty="0" smtClean="0"/>
              <a:t>在线测试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83811" y="1824096"/>
            <a:ext cx="8722367" cy="3226840"/>
            <a:chOff x="183811" y="1824096"/>
            <a:chExt cx="8722367" cy="322684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4302" y="1824096"/>
              <a:ext cx="3711876" cy="322684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11" y="2879228"/>
              <a:ext cx="4835389" cy="2171708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905687" y="5218870"/>
            <a:ext cx="7597118" cy="1427938"/>
            <a:chOff x="905687" y="5218870"/>
            <a:chExt cx="7597118" cy="142793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687" y="5218870"/>
              <a:ext cx="7597118" cy="84562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687" y="6064498"/>
              <a:ext cx="7597118" cy="582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79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4" y="1838078"/>
            <a:ext cx="8372163" cy="2556122"/>
          </a:xfrm>
        </p:spPr>
        <p:txBody>
          <a:bodyPr/>
          <a:lstStyle/>
          <a:p>
            <a:r>
              <a:rPr lang="zh-CN" altLang="en-US" dirty="0"/>
              <a:t>消融</a:t>
            </a:r>
            <a:r>
              <a:rPr lang="zh-CN" altLang="en-US" dirty="0" smtClean="0"/>
              <a:t>实验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全局</a:t>
            </a:r>
            <a:r>
              <a:rPr lang="en-US" altLang="zh-CN" dirty="0" smtClean="0"/>
              <a:t>/</a:t>
            </a:r>
            <a:r>
              <a:rPr lang="zh-CN" altLang="en-US" dirty="0" smtClean="0"/>
              <a:t>局部</a:t>
            </a:r>
            <a:r>
              <a:rPr lang="en-US" altLang="zh-CN" dirty="0" smtClean="0"/>
              <a:t>HOP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局部传播邻域尺寸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986213" y="1685678"/>
            <a:ext cx="4486274" cy="3147768"/>
            <a:chOff x="3986213" y="1685678"/>
            <a:chExt cx="4486274" cy="31477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6213" y="1685678"/>
              <a:ext cx="4471987" cy="158866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6213" y="3274343"/>
              <a:ext cx="4486274" cy="1559103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94024" y="4970484"/>
            <a:ext cx="8372163" cy="1795285"/>
            <a:chOff x="494024" y="4970484"/>
            <a:chExt cx="8372163" cy="1795285"/>
          </a:xfrm>
        </p:grpSpPr>
        <p:sp>
          <p:nvSpPr>
            <p:cNvPr id="6" name="内容占位符 1"/>
            <p:cNvSpPr txBox="1">
              <a:spLocks/>
            </p:cNvSpPr>
            <p:nvPr/>
          </p:nvSpPr>
          <p:spPr>
            <a:xfrm>
              <a:off x="494024" y="5298672"/>
              <a:ext cx="8372163" cy="11389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注意力机制可视化</a:t>
              </a:r>
              <a:endParaRPr lang="zh-CN" altLang="en-US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6213" y="4970484"/>
              <a:ext cx="3532187" cy="1795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017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948" y="214897"/>
            <a:ext cx="6474515" cy="33735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801277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208942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80684" y="809392"/>
            <a:ext cx="438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绪    论</a:t>
            </a:r>
            <a:endParaRPr lang="zh-CN" altLang="en-US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152806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1935730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80684" y="153590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基于自适应相似性矩阵的无监督度量学习</a:t>
            </a:r>
            <a:endParaRPr lang="zh-CN" altLang="en-US" sz="20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2254853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2662518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841535" y="2981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3389306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41535" y="3695552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4103217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680683" y="2268987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基于相似性融合学习的多模态约束传播 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2680682" y="29912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基于相容条件概率分布重构的相似性学习</a:t>
            </a:r>
            <a:endParaRPr lang="zh-CN" altLang="en-US" sz="2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680682" y="37061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基于相似性学习的深度图像抠图方法</a:t>
            </a:r>
            <a:endParaRPr lang="zh-CN" altLang="en-US" sz="20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1841534" y="4422340"/>
            <a:ext cx="843427" cy="443226"/>
            <a:chOff x="666810" y="2586037"/>
            <a:chExt cx="468000" cy="245937"/>
          </a:xfrm>
        </p:grpSpPr>
        <p:sp>
          <p:nvSpPr>
            <p:cNvPr id="82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/>
          <p:cNvCxnSpPr>
            <a:stCxn id="82" idx="6"/>
          </p:cNvCxnSpPr>
          <p:nvPr/>
        </p:nvCxnSpPr>
        <p:spPr>
          <a:xfrm>
            <a:off x="2534032" y="4830005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1841534" y="5136251"/>
            <a:ext cx="843427" cy="443226"/>
            <a:chOff x="666810" y="2586037"/>
            <a:chExt cx="468000" cy="245937"/>
          </a:xfrm>
        </p:grpSpPr>
        <p:sp>
          <p:nvSpPr>
            <p:cNvPr id="86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7" name="文本框 8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/>
          <p:cNvCxnSpPr>
            <a:stCxn id="86" idx="6"/>
          </p:cNvCxnSpPr>
          <p:nvPr/>
        </p:nvCxnSpPr>
        <p:spPr>
          <a:xfrm>
            <a:off x="2534032" y="5543916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2680681" y="442719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分割</a:t>
            </a:r>
            <a:r>
              <a:rPr lang="zh-CN" altLang="en-US" sz="2000" dirty="0"/>
              <a:t>蒙版输入下的移动端实时抠图方法</a:t>
            </a:r>
            <a:endParaRPr lang="zh-CN" altLang="en-US" sz="2000" dirty="0"/>
          </a:p>
        </p:txBody>
      </p:sp>
      <p:sp>
        <p:nvSpPr>
          <p:cNvPr id="90" name="文本框 89"/>
          <p:cNvSpPr txBox="1"/>
          <p:nvPr/>
        </p:nvSpPr>
        <p:spPr>
          <a:xfrm>
            <a:off x="2680682" y="5142090"/>
            <a:ext cx="420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总结和展望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3419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1413122"/>
          </a:xfrm>
        </p:spPr>
        <p:txBody>
          <a:bodyPr/>
          <a:lstStyle/>
          <a:p>
            <a:r>
              <a:rPr lang="zh-CN" altLang="en-US" dirty="0" smtClean="0"/>
              <a:t>通用图像抠图方法不足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相对耗时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理想化</a:t>
            </a:r>
            <a:r>
              <a:rPr lang="en-US" altLang="zh-CN" dirty="0" err="1" smtClean="0"/>
              <a:t>trimap</a:t>
            </a:r>
            <a:r>
              <a:rPr lang="zh-CN" altLang="en-US" dirty="0" smtClean="0"/>
              <a:t>图输入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494022" y="4649140"/>
            <a:ext cx="8372163" cy="1802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归纳引导滤波器（</a:t>
            </a:r>
            <a:r>
              <a:rPr lang="en-US" altLang="zh-CN" dirty="0" smtClean="0"/>
              <a:t>IGF</a:t>
            </a:r>
            <a:r>
              <a:rPr lang="zh-CN" altLang="en-US" dirty="0" smtClean="0"/>
              <a:t>）方法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保梯度先验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粗糙分割蒙版输入</a:t>
            </a:r>
            <a:endParaRPr lang="en-US" altLang="zh-CN" dirty="0" smtClean="0"/>
          </a:p>
          <a:p>
            <a:pPr lvl="1"/>
            <a:r>
              <a:rPr lang="zh-CN" altLang="en-US" dirty="0"/>
              <a:t>移动</a:t>
            </a:r>
            <a:r>
              <a:rPr lang="zh-CN" altLang="en-US" dirty="0" smtClean="0"/>
              <a:t>端实时抠图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94023" y="2164151"/>
            <a:ext cx="8372163" cy="3419639"/>
            <a:chOff x="494023" y="2164151"/>
            <a:chExt cx="8372163" cy="3419639"/>
          </a:xfrm>
        </p:grpSpPr>
        <p:sp>
          <p:nvSpPr>
            <p:cNvPr id="5" name="内容占位符 3"/>
            <p:cNvSpPr txBox="1">
              <a:spLocks/>
            </p:cNvSpPr>
            <p:nvPr/>
          </p:nvSpPr>
          <p:spPr>
            <a:xfrm>
              <a:off x="494023" y="3098800"/>
              <a:ext cx="8372163" cy="141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现有的</a:t>
              </a:r>
              <a:r>
                <a:rPr lang="en-US" altLang="zh-CN" dirty="0" err="1" smtClean="0"/>
                <a:t>trimap</a:t>
              </a:r>
              <a:r>
                <a:rPr lang="en-US" altLang="zh-CN" dirty="0" smtClean="0"/>
                <a:t>-free</a:t>
              </a:r>
              <a:r>
                <a:rPr lang="zh-CN" altLang="en-US" dirty="0" smtClean="0"/>
                <a:t>图像抠图方法</a:t>
              </a:r>
              <a:endParaRPr lang="en-US" altLang="zh-CN" dirty="0" smtClean="0"/>
            </a:p>
            <a:p>
              <a:pPr lvl="1"/>
              <a:r>
                <a:rPr lang="zh-CN" altLang="en-US" dirty="0" smtClean="0"/>
                <a:t>显著物体抠图</a:t>
              </a:r>
              <a:endParaRPr lang="en-US" altLang="zh-CN" dirty="0" smtClean="0"/>
            </a:p>
            <a:p>
              <a:pPr lvl="1"/>
              <a:r>
                <a:rPr lang="zh-CN" altLang="en-US" dirty="0" smtClean="0"/>
                <a:t>语义抠图</a:t>
              </a:r>
              <a:endParaRPr lang="en-US" altLang="zh-CN" dirty="0" smtClean="0"/>
            </a:p>
            <a:p>
              <a:pPr lvl="1"/>
              <a:endParaRPr lang="zh-CN" altLang="en-US" dirty="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794642" y="2164151"/>
              <a:ext cx="2527672" cy="3419639"/>
              <a:chOff x="5794642" y="2164151"/>
              <a:chExt cx="2527672" cy="3419639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4642" y="2164151"/>
                <a:ext cx="2527672" cy="1391199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4642" y="4177342"/>
                <a:ext cx="2527672" cy="1406448"/>
              </a:xfrm>
              <a:prstGeom prst="rect">
                <a:avLst/>
              </a:prstGeom>
            </p:spPr>
          </p:pic>
          <p:sp>
            <p:nvSpPr>
              <p:cNvPr id="17" name="下箭头 16"/>
              <p:cNvSpPr/>
              <p:nvPr/>
            </p:nvSpPr>
            <p:spPr>
              <a:xfrm>
                <a:off x="6825573" y="3631112"/>
                <a:ext cx="465810" cy="508130"/>
              </a:xfrm>
              <a:prstGeom prst="down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59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4" y="1913557"/>
            <a:ext cx="8372163" cy="4944443"/>
          </a:xfrm>
        </p:spPr>
        <p:txBody>
          <a:bodyPr/>
          <a:lstStyle/>
          <a:p>
            <a:r>
              <a:rPr lang="zh-CN" altLang="en-US" dirty="0" smtClean="0"/>
              <a:t>分割蒙版可以有效指示前景物体</a:t>
            </a:r>
            <a:endParaRPr lang="en-US" altLang="zh-CN" dirty="0" smtClean="0"/>
          </a:p>
          <a:p>
            <a:r>
              <a:rPr lang="zh-CN" altLang="en-US" dirty="0" smtClean="0"/>
              <a:t>无语义训练具有更多潜在训练数据</a:t>
            </a:r>
            <a:endParaRPr lang="en-US" altLang="zh-CN" dirty="0"/>
          </a:p>
          <a:p>
            <a:r>
              <a:rPr lang="zh-CN" altLang="en-US" dirty="0"/>
              <a:t>引导滤波器可以有效且高效保留梯度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研究动机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585495" y="3797300"/>
            <a:ext cx="5463005" cy="2708776"/>
            <a:chOff x="3110474" y="3423648"/>
            <a:chExt cx="5212215" cy="249433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701" y="3423648"/>
              <a:ext cx="1247166" cy="124716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701" y="4670814"/>
              <a:ext cx="1247166" cy="124716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523" y="4067298"/>
              <a:ext cx="1247166" cy="1247166"/>
            </a:xfrm>
            <a:prstGeom prst="rect">
              <a:avLst/>
            </a:prstGeom>
          </p:spPr>
        </p:pic>
        <p:sp>
          <p:nvSpPr>
            <p:cNvPr id="8" name="下箭头 7"/>
            <p:cNvSpPr/>
            <p:nvPr/>
          </p:nvSpPr>
          <p:spPr>
            <a:xfrm rot="16200000">
              <a:off x="4844549" y="5100961"/>
              <a:ext cx="354650" cy="386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10474" y="509434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/>
                <a:t>Segmentation</a:t>
              </a:r>
              <a:endParaRPr lang="zh-CN" altLang="en-US" sz="2000" b="1" dirty="0"/>
            </a:p>
          </p:txBody>
        </p:sp>
        <p:sp>
          <p:nvSpPr>
            <p:cNvPr id="10" name="下箭头 9"/>
            <p:cNvSpPr/>
            <p:nvPr/>
          </p:nvSpPr>
          <p:spPr>
            <a:xfrm rot="16200000">
              <a:off x="6629370" y="4479164"/>
              <a:ext cx="354650" cy="386871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27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3" y="1933617"/>
            <a:ext cx="8372163" cy="464748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图结构可以有效建模数据关系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图像像素间关系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社交网络中用户间关系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图方法作为信息传播方法存在大量应用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图像聚类</a:t>
            </a:r>
            <a:endParaRPr lang="en-US" altLang="zh-CN" dirty="0"/>
          </a:p>
          <a:p>
            <a:pPr lvl="1"/>
            <a:r>
              <a:rPr lang="zh-CN" altLang="en-US" dirty="0" smtClean="0"/>
              <a:t>自然图像</a:t>
            </a:r>
            <a:r>
              <a:rPr lang="zh-CN" altLang="en-US" dirty="0"/>
              <a:t>抠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小样本学习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自然语言处理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分子结构分析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……</a:t>
            </a:r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研究背景及意义</a:t>
            </a:r>
            <a:endParaRPr lang="zh-CN" altLang="en-US" dirty="0"/>
          </a:p>
        </p:txBody>
      </p:sp>
      <p:pic>
        <p:nvPicPr>
          <p:cNvPr id="1026" name="Picture 2" descr="Karate club graph, colors denote communities obtained via modularity-based clustering (Brandes et al., 2008)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14" y="4360027"/>
            <a:ext cx="3624486" cy="23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66" y="1737975"/>
            <a:ext cx="3135582" cy="1929589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6826537" y="3794333"/>
            <a:ext cx="1010440" cy="63194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01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IGF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16224" y="3251422"/>
            <a:ext cx="8372163" cy="3419412"/>
            <a:chOff x="316224" y="3251422"/>
            <a:chExt cx="8372163" cy="341941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600" y="4029421"/>
              <a:ext cx="6136400" cy="2641413"/>
            </a:xfrm>
            <a:prstGeom prst="rect">
              <a:avLst/>
            </a:prstGeom>
          </p:spPr>
        </p:pic>
        <p:sp>
          <p:nvSpPr>
            <p:cNvPr id="5" name="内容占位符 1"/>
            <p:cNvSpPr txBox="1">
              <a:spLocks/>
            </p:cNvSpPr>
            <p:nvPr/>
          </p:nvSpPr>
          <p:spPr>
            <a:xfrm>
              <a:off x="316224" y="3251422"/>
              <a:ext cx="8372163" cy="15559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轻量级生成器</a:t>
              </a:r>
              <a:endParaRPr lang="en-US" altLang="zh-CN" dirty="0" smtClean="0"/>
            </a:p>
            <a:p>
              <a:pPr lvl="1"/>
              <a:r>
                <a:rPr lang="zh-CN" altLang="en-US" dirty="0" smtClean="0"/>
                <a:t>全局损失</a:t>
              </a:r>
              <a:r>
                <a:rPr lang="en-US" altLang="zh-CN" dirty="0" smtClean="0"/>
                <a:t>/</a:t>
              </a:r>
              <a:r>
                <a:rPr lang="zh-CN" altLang="en-US" dirty="0" smtClean="0"/>
                <a:t>局部损失</a:t>
              </a:r>
              <a:r>
                <a:rPr lang="en-US" altLang="zh-CN" dirty="0" smtClean="0"/>
                <a:t>/Gabor</a:t>
              </a:r>
              <a:r>
                <a:rPr lang="zh-CN" altLang="en-US" dirty="0" smtClean="0"/>
                <a:t>损失</a:t>
              </a:r>
              <a:endParaRPr lang="en-US" altLang="zh-CN" dirty="0" smtClean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16224" y="1548460"/>
            <a:ext cx="8625856" cy="2172640"/>
            <a:chOff x="316224" y="1548460"/>
            <a:chExt cx="8625856" cy="21726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700" y="1548460"/>
              <a:ext cx="4103380" cy="2172640"/>
            </a:xfrm>
            <a:prstGeom prst="rect">
              <a:avLst/>
            </a:prstGeom>
          </p:spPr>
        </p:pic>
        <p:sp>
          <p:nvSpPr>
            <p:cNvPr id="6" name="内容占位符 1"/>
            <p:cNvSpPr txBox="1">
              <a:spLocks/>
            </p:cNvSpPr>
            <p:nvPr/>
          </p:nvSpPr>
          <p:spPr>
            <a:xfrm>
              <a:off x="316224" y="1856781"/>
              <a:ext cx="8372163" cy="15559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生成对抗方式训练</a:t>
              </a:r>
              <a:endParaRPr lang="en-US" altLang="zh-CN" dirty="0" smtClean="0"/>
            </a:p>
            <a:p>
              <a:pPr lvl="1"/>
              <a:r>
                <a:rPr lang="zh-CN" altLang="en-US" dirty="0" smtClean="0"/>
                <a:t>分割蒙版条件下</a:t>
              </a:r>
              <a:r>
                <a:rPr lang="en-US" altLang="zh-CN" dirty="0" smtClean="0"/>
                <a:t>alpha</a:t>
              </a:r>
              <a:r>
                <a:rPr lang="zh-CN" altLang="en-US" dirty="0" smtClean="0"/>
                <a:t>与原图自洽性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664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1362322"/>
          </a:xfrm>
        </p:spPr>
        <p:txBody>
          <a:bodyPr/>
          <a:lstStyle/>
          <a:p>
            <a:r>
              <a:rPr lang="zh-CN" altLang="en-US" dirty="0"/>
              <a:t>引导</a:t>
            </a:r>
            <a:r>
              <a:rPr lang="zh-CN" altLang="en-US" dirty="0" smtClean="0"/>
              <a:t>滤波器线性假设</a:t>
            </a:r>
            <a:endParaRPr lang="en-US" altLang="zh-CN" dirty="0" smtClean="0"/>
          </a:p>
          <a:p>
            <a:pPr lvl="1"/>
            <a:r>
              <a:rPr lang="zh-CN" altLang="en-US" dirty="0"/>
              <a:t>参数化</a:t>
            </a:r>
            <a:r>
              <a:rPr lang="zh-CN" altLang="en-US" dirty="0" smtClean="0"/>
              <a:t>引导滤波器系数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数据驱动学习网络参数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IGF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9" name="内容占位符 1"/>
          <p:cNvSpPr txBox="1">
            <a:spLocks/>
          </p:cNvSpPr>
          <p:nvPr/>
        </p:nvSpPr>
        <p:spPr>
          <a:xfrm>
            <a:off x="494023" y="4819810"/>
            <a:ext cx="8372163" cy="136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归纳引导滤波器近似实现局部</a:t>
            </a:r>
            <a:r>
              <a:rPr lang="en-US" altLang="zh-CN" dirty="0" smtClean="0"/>
              <a:t>HOP</a:t>
            </a:r>
            <a:r>
              <a:rPr lang="zh-CN" altLang="en-US" dirty="0" smtClean="0"/>
              <a:t>模块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78385" y="3185218"/>
            <a:ext cx="5153421" cy="1307193"/>
            <a:chOff x="778385" y="3185218"/>
            <a:chExt cx="5153421" cy="1307193"/>
          </a:xfrm>
        </p:grpSpPr>
        <p:grpSp>
          <p:nvGrpSpPr>
            <p:cNvPr id="10" name="组合 9"/>
            <p:cNvGrpSpPr/>
            <p:nvPr/>
          </p:nvGrpSpPr>
          <p:grpSpPr>
            <a:xfrm>
              <a:off x="778385" y="3185218"/>
              <a:ext cx="5153421" cy="1307193"/>
              <a:chOff x="778385" y="3185218"/>
              <a:chExt cx="5153421" cy="130719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2734584" y="3185218"/>
                    <a:ext cx="312919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  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>
              <p:sp>
                <p:nvSpPr>
                  <p:cNvPr id="4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4584" y="3185218"/>
                    <a:ext cx="3129190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85" r="-195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文本框 4"/>
                  <p:cNvSpPr txBox="1"/>
                  <p:nvPr/>
                </p:nvSpPr>
                <p:spPr>
                  <a:xfrm>
                    <a:off x="2734584" y="4120597"/>
                    <a:ext cx="319722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>
              <p:sp>
                <p:nvSpPr>
                  <p:cNvPr id="5" name="文本框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4584" y="4120597"/>
                    <a:ext cx="3197222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000" r="-763" b="-3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矩形 6"/>
              <p:cNvSpPr/>
              <p:nvPr/>
            </p:nvSpPr>
            <p:spPr>
              <a:xfrm>
                <a:off x="1009218" y="3185218"/>
                <a:ext cx="1338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引导滤波器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78385" y="4123079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归纳引导</a:t>
                </a:r>
                <a:r>
                  <a:rPr lang="zh-CN" altLang="en-US" dirty="0"/>
                  <a:t>滤波器</a:t>
                </a:r>
              </a:p>
            </p:txBody>
          </p:sp>
        </p:grpSp>
        <p:sp>
          <p:nvSpPr>
            <p:cNvPr id="11" name="下箭头 10"/>
            <p:cNvSpPr/>
            <p:nvPr/>
          </p:nvSpPr>
          <p:spPr>
            <a:xfrm>
              <a:off x="4139181" y="3675652"/>
              <a:ext cx="388027" cy="326324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73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3" y="2257406"/>
            <a:ext cx="8372163" cy="136232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测试数据</a:t>
            </a:r>
            <a:endParaRPr lang="en-US" altLang="zh-CN" dirty="0" smtClean="0"/>
          </a:p>
          <a:p>
            <a:pPr lvl="1"/>
            <a:r>
              <a:rPr lang="en-US" altLang="zh-CN" dirty="0"/>
              <a:t>Adobe Composition-1k</a:t>
            </a:r>
            <a:r>
              <a:rPr lang="zh-CN" altLang="en-US" dirty="0"/>
              <a:t>测试集</a:t>
            </a:r>
          </a:p>
          <a:p>
            <a:pPr lvl="1"/>
            <a:r>
              <a:rPr lang="en-US" altLang="zh-CN" dirty="0" smtClean="0"/>
              <a:t>MAT-2793</a:t>
            </a:r>
            <a:r>
              <a:rPr lang="zh-CN" altLang="en-US" dirty="0" smtClean="0"/>
              <a:t>测试集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真实图像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5126916"/>
            <a:ext cx="8112124" cy="157775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454345" y="1774583"/>
            <a:ext cx="3842710" cy="3313696"/>
            <a:chOff x="4432610" y="1987144"/>
            <a:chExt cx="3842710" cy="331369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/>
            <a:srcRect b="48841"/>
            <a:stretch/>
          </p:blipFill>
          <p:spPr>
            <a:xfrm>
              <a:off x="4432610" y="1987144"/>
              <a:ext cx="3842710" cy="102275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2610" y="3009899"/>
              <a:ext cx="3842710" cy="2290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54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94024" y="3757873"/>
            <a:ext cx="8372163" cy="2986540"/>
            <a:chOff x="494024" y="3757873"/>
            <a:chExt cx="8372163" cy="2986540"/>
          </a:xfrm>
        </p:grpSpPr>
        <p:sp>
          <p:nvSpPr>
            <p:cNvPr id="9" name="内容占位符 1"/>
            <p:cNvSpPr txBox="1">
              <a:spLocks/>
            </p:cNvSpPr>
            <p:nvPr/>
          </p:nvSpPr>
          <p:spPr>
            <a:xfrm>
              <a:off x="494024" y="3757873"/>
              <a:ext cx="8372163" cy="13623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效率实验（</a:t>
              </a:r>
              <a:r>
                <a:rPr lang="en-US" altLang="zh-CN" dirty="0" smtClean="0"/>
                <a:t>GPU/CPU/</a:t>
              </a:r>
              <a:r>
                <a:rPr lang="zh-CN" altLang="en-US" dirty="0" smtClean="0"/>
                <a:t>移动端）</a:t>
              </a:r>
              <a:endParaRPr lang="zh-CN" altLang="en-US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710" y="4207296"/>
              <a:ext cx="3945867" cy="253711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0440" y="4207296"/>
              <a:ext cx="3428144" cy="2534401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494024" y="1695894"/>
            <a:ext cx="8372163" cy="2061979"/>
            <a:chOff x="494024" y="1695894"/>
            <a:chExt cx="8372163" cy="206197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6100" y="1695894"/>
              <a:ext cx="3791218" cy="2061979"/>
            </a:xfrm>
            <a:prstGeom prst="rect">
              <a:avLst/>
            </a:prstGeom>
          </p:spPr>
        </p:pic>
        <p:sp>
          <p:nvSpPr>
            <p:cNvPr id="14" name="内容占位符 1"/>
            <p:cNvSpPr txBox="1">
              <a:spLocks/>
            </p:cNvSpPr>
            <p:nvPr/>
          </p:nvSpPr>
          <p:spPr>
            <a:xfrm>
              <a:off x="494024" y="1695894"/>
              <a:ext cx="8372163" cy="13623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消融实验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3757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948" y="214897"/>
            <a:ext cx="6474515" cy="33735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801277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208942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80684" y="809392"/>
            <a:ext cx="438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绪    论</a:t>
            </a:r>
            <a:endParaRPr lang="zh-CN" altLang="en-US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152806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1935730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80684" y="153590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基于自适应相似性矩阵的无监督度量学习</a:t>
            </a:r>
            <a:endParaRPr lang="zh-CN" altLang="en-US" sz="20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2254853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2662518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841535" y="2981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3389306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41535" y="3695552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4103217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680683" y="2268987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基于相似性融合学习的多模态约束传播 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2680682" y="29912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基于相容条件概率分布重构的相似性学习</a:t>
            </a:r>
            <a:endParaRPr lang="zh-CN" altLang="en-US" sz="2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680682" y="37061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基于相似性学习的深度图像抠图方法</a:t>
            </a:r>
            <a:endParaRPr lang="zh-CN" altLang="en-US" sz="20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1841534" y="4422340"/>
            <a:ext cx="843427" cy="443226"/>
            <a:chOff x="666810" y="2586037"/>
            <a:chExt cx="468000" cy="245937"/>
          </a:xfrm>
        </p:grpSpPr>
        <p:sp>
          <p:nvSpPr>
            <p:cNvPr id="82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/>
          <p:cNvCxnSpPr>
            <a:stCxn id="82" idx="6"/>
          </p:cNvCxnSpPr>
          <p:nvPr/>
        </p:nvCxnSpPr>
        <p:spPr>
          <a:xfrm>
            <a:off x="2534032" y="4830005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1841534" y="5136251"/>
            <a:ext cx="843427" cy="443226"/>
            <a:chOff x="666810" y="2586037"/>
            <a:chExt cx="468000" cy="245937"/>
          </a:xfrm>
        </p:grpSpPr>
        <p:sp>
          <p:nvSpPr>
            <p:cNvPr id="86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7" name="文本框 8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/>
          <p:cNvCxnSpPr>
            <a:stCxn id="86" idx="6"/>
          </p:cNvCxnSpPr>
          <p:nvPr/>
        </p:nvCxnSpPr>
        <p:spPr>
          <a:xfrm>
            <a:off x="2534032" y="5543916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2680681" y="442719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分割</a:t>
            </a:r>
            <a:r>
              <a:rPr lang="zh-CN" altLang="en-US" sz="2000" dirty="0"/>
              <a:t>蒙版输入下的移动端实时抠图方法</a:t>
            </a:r>
            <a:endParaRPr lang="zh-CN" altLang="en-US" sz="2000" dirty="0"/>
          </a:p>
        </p:txBody>
      </p:sp>
      <p:sp>
        <p:nvSpPr>
          <p:cNvPr id="90" name="文本框 89"/>
          <p:cNvSpPr txBox="1"/>
          <p:nvPr/>
        </p:nvSpPr>
        <p:spPr>
          <a:xfrm>
            <a:off x="2680682" y="5142090"/>
            <a:ext cx="420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总结和展望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47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476518" y="1722134"/>
            <a:ext cx="8119212" cy="850005"/>
          </a:xfrm>
          <a:prstGeom prst="roundRect">
            <a:avLst/>
          </a:prstGeom>
          <a:solidFill>
            <a:srgbClr val="959D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76518" y="2758694"/>
            <a:ext cx="8119212" cy="850005"/>
          </a:xfrm>
          <a:prstGeom prst="roundRect">
            <a:avLst/>
          </a:prstGeom>
          <a:solidFill>
            <a:srgbClr val="959D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14647194"/>
              </p:ext>
            </p:extLst>
          </p:nvPr>
        </p:nvGraphicFramePr>
        <p:xfrm>
          <a:off x="771837" y="1664369"/>
          <a:ext cx="8372163" cy="198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1837" y="19495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方法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71836" y="29861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应用</a:t>
            </a:r>
            <a:endParaRPr lang="zh-CN" altLang="en-US" dirty="0"/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3193549590"/>
              </p:ext>
            </p:extLst>
          </p:nvPr>
        </p:nvGraphicFramePr>
        <p:xfrm>
          <a:off x="592428" y="4014572"/>
          <a:ext cx="7336854" cy="2592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849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 smtClean="0"/>
              <a:t>Li Y</a:t>
            </a:r>
            <a:r>
              <a:rPr lang="en-US" altLang="zh-CN" sz="1400" dirty="0" smtClean="0"/>
              <a:t>, Lu </a:t>
            </a:r>
            <a:r>
              <a:rPr lang="en-US" altLang="zh-CN" sz="1400" dirty="0"/>
              <a:t>H. Natural Image Matting via Guided Contextual Attention. The AAAI Conference on Artificial Intelligence (AAAI). 2020. (CCF A)</a:t>
            </a:r>
          </a:p>
          <a:p>
            <a:r>
              <a:rPr lang="en-US" altLang="zh-CN" sz="1400" b="1" dirty="0"/>
              <a:t>Li Y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Zhang </a:t>
            </a:r>
            <a:r>
              <a:rPr lang="en-US" altLang="zh-CN" sz="1400" dirty="0"/>
              <a:t>J, Zhao W, </a:t>
            </a:r>
            <a:r>
              <a:rPr lang="en-US" altLang="zh-CN" sz="1400" dirty="0" err="1"/>
              <a:t>Weihao</a:t>
            </a:r>
            <a:r>
              <a:rPr lang="en-US" altLang="zh-CN" sz="1400" dirty="0"/>
              <a:t> J, Lu H. Inductive Guided Filter: Real-time Deep Image Matting with Weakly Annotated Masks on Mobile Devices. IEEE International Conference on Multimedia and Expo (ICME). 2020  (CCF B)</a:t>
            </a:r>
          </a:p>
          <a:p>
            <a:r>
              <a:rPr lang="en-US" altLang="zh-CN" sz="1400" b="1" dirty="0"/>
              <a:t>Li Y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Lu </a:t>
            </a:r>
            <a:r>
              <a:rPr lang="en-US" altLang="zh-CN" sz="1400" dirty="0"/>
              <a:t>H. On Multi-modal Fusion Learning in constraint propagation. Information Sciences. 2018 Sep 1;462:204-17. (CCF B)</a:t>
            </a:r>
          </a:p>
          <a:p>
            <a:r>
              <a:rPr lang="en-US" altLang="zh-CN" sz="1400" b="1" dirty="0"/>
              <a:t>Li Y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Chen </a:t>
            </a:r>
            <a:r>
              <a:rPr lang="en-US" altLang="zh-CN" sz="1400" dirty="0"/>
              <a:t>J, Zhao Y, Lu H. Adaptive affinity matrix for unsupervised metric learning. IEEE International Conference on Multimedia and Expo (ICME). 2016 Jul 11 (pp. 1-6). IEEE. (CCF B</a:t>
            </a:r>
            <a:r>
              <a:rPr lang="en-US" altLang="zh-CN" sz="1400" dirty="0" smtClean="0"/>
              <a:t>)</a:t>
            </a:r>
            <a:endParaRPr lang="en-US" altLang="zh-CN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已发表论文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767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940159" y="2788276"/>
            <a:ext cx="7160654" cy="224736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dirty="0" smtClean="0">
                <a:solidFill>
                  <a:schemeClr val="tx1"/>
                </a:solidFill>
                <a:latin typeface="+mn-ea"/>
                <a:ea typeface="+mn-ea"/>
              </a:rPr>
              <a:t>恳请各位老师批评指正</a:t>
            </a:r>
            <a:r>
              <a:rPr lang="en-US" altLang="zh-CN" sz="5400" b="1" dirty="0" smtClean="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en-US" altLang="zh-CN" sz="5400" b="1" dirty="0" smtClean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数据驱动的相似性学习及其在计算机视觉中的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应用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答辩人：李杳奕      导师：卢宏涛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  <a:ea typeface="+mn-ea"/>
              </a:rPr>
              <a:t>教授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720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内容占位符 11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51843477"/>
              </p:ext>
            </p:extLst>
          </p:nvPr>
        </p:nvGraphicFramePr>
        <p:xfrm>
          <a:off x="403871" y="1648496"/>
          <a:ext cx="4129493" cy="4842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rmAutofit/>
          </a:bodyPr>
          <a:lstStyle/>
          <a:p>
            <a:r>
              <a:rPr lang="zh-CN" altLang="en-US" dirty="0"/>
              <a:t>研究背景及意义</a:t>
            </a:r>
            <a:endParaRPr lang="zh-CN" altLang="en-US" dirty="0"/>
          </a:p>
        </p:txBody>
      </p:sp>
      <p:grpSp>
        <p:nvGrpSpPr>
          <p:cNvPr id="56" name="组合 55"/>
          <p:cNvGrpSpPr/>
          <p:nvPr/>
        </p:nvGrpSpPr>
        <p:grpSpPr>
          <a:xfrm>
            <a:off x="5307672" y="1762125"/>
            <a:ext cx="3095280" cy="1215177"/>
            <a:chOff x="5307672" y="1762125"/>
            <a:chExt cx="3095280" cy="1215177"/>
          </a:xfrm>
        </p:grpSpPr>
        <p:grpSp>
          <p:nvGrpSpPr>
            <p:cNvPr id="13" name="组合 12"/>
            <p:cNvGrpSpPr/>
            <p:nvPr/>
          </p:nvGrpSpPr>
          <p:grpSpPr>
            <a:xfrm>
              <a:off x="5307672" y="1762125"/>
              <a:ext cx="3095280" cy="1215177"/>
              <a:chOff x="5307672" y="1762125"/>
              <a:chExt cx="3095280" cy="1215177"/>
            </a:xfrm>
          </p:grpSpPr>
          <p:sp>
            <p:nvSpPr>
              <p:cNvPr id="7" name="Freeform 14">
                <a:extLst>
                  <a:ext uri="{FF2B5EF4-FFF2-40B4-BE49-F238E27FC236}">
                    <a16:creationId xmlns:a16="http://schemas.microsoft.com/office/drawing/2014/main" id="{46C34878-F018-4BC6-A8C0-ADA6914E9D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07672" y="1762125"/>
                <a:ext cx="522288" cy="523875"/>
              </a:xfrm>
              <a:custGeom>
                <a:avLst/>
                <a:gdLst>
                  <a:gd name="T0" fmla="*/ 96 w 192"/>
                  <a:gd name="T1" fmla="*/ 0 h 192"/>
                  <a:gd name="T2" fmla="*/ 0 w 192"/>
                  <a:gd name="T3" fmla="*/ 96 h 192"/>
                  <a:gd name="T4" fmla="*/ 96 w 192"/>
                  <a:gd name="T5" fmla="*/ 192 h 192"/>
                  <a:gd name="T6" fmla="*/ 192 w 192"/>
                  <a:gd name="T7" fmla="*/ 96 h 192"/>
                  <a:gd name="T8" fmla="*/ 96 w 192"/>
                  <a:gd name="T9" fmla="*/ 0 h 192"/>
                  <a:gd name="T10" fmla="*/ 164 w 192"/>
                  <a:gd name="T11" fmla="*/ 152 h 192"/>
                  <a:gd name="T12" fmla="*/ 122 w 192"/>
                  <a:gd name="T13" fmla="*/ 137 h 192"/>
                  <a:gd name="T14" fmla="*/ 121 w 192"/>
                  <a:gd name="T15" fmla="*/ 133 h 192"/>
                  <a:gd name="T16" fmla="*/ 124 w 192"/>
                  <a:gd name="T17" fmla="*/ 122 h 192"/>
                  <a:gd name="T18" fmla="*/ 128 w 192"/>
                  <a:gd name="T19" fmla="*/ 107 h 192"/>
                  <a:gd name="T20" fmla="*/ 134 w 192"/>
                  <a:gd name="T21" fmla="*/ 92 h 192"/>
                  <a:gd name="T22" fmla="*/ 134 w 192"/>
                  <a:gd name="T23" fmla="*/ 79 h 192"/>
                  <a:gd name="T24" fmla="*/ 134 w 192"/>
                  <a:gd name="T25" fmla="*/ 78 h 192"/>
                  <a:gd name="T26" fmla="*/ 135 w 192"/>
                  <a:gd name="T27" fmla="*/ 60 h 192"/>
                  <a:gd name="T28" fmla="*/ 128 w 192"/>
                  <a:gd name="T29" fmla="*/ 37 h 192"/>
                  <a:gd name="T30" fmla="*/ 101 w 192"/>
                  <a:gd name="T31" fmla="*/ 24 h 192"/>
                  <a:gd name="T32" fmla="*/ 93 w 192"/>
                  <a:gd name="T33" fmla="*/ 24 h 192"/>
                  <a:gd name="T34" fmla="*/ 66 w 192"/>
                  <a:gd name="T35" fmla="*/ 37 h 192"/>
                  <a:gd name="T36" fmla="*/ 59 w 192"/>
                  <a:gd name="T37" fmla="*/ 60 h 192"/>
                  <a:gd name="T38" fmla="*/ 61 w 192"/>
                  <a:gd name="T39" fmla="*/ 78 h 192"/>
                  <a:gd name="T40" fmla="*/ 60 w 192"/>
                  <a:gd name="T41" fmla="*/ 79 h 192"/>
                  <a:gd name="T42" fmla="*/ 60 w 192"/>
                  <a:gd name="T43" fmla="*/ 92 h 192"/>
                  <a:gd name="T44" fmla="*/ 67 w 192"/>
                  <a:gd name="T45" fmla="*/ 107 h 192"/>
                  <a:gd name="T46" fmla="*/ 71 w 192"/>
                  <a:gd name="T47" fmla="*/ 122 h 192"/>
                  <a:gd name="T48" fmla="*/ 73 w 192"/>
                  <a:gd name="T49" fmla="*/ 133 h 192"/>
                  <a:gd name="T50" fmla="*/ 71 w 192"/>
                  <a:gd name="T51" fmla="*/ 138 h 192"/>
                  <a:gd name="T52" fmla="*/ 29 w 192"/>
                  <a:gd name="T53" fmla="*/ 153 h 192"/>
                  <a:gd name="T54" fmla="*/ 8 w 192"/>
                  <a:gd name="T55" fmla="*/ 96 h 192"/>
                  <a:gd name="T56" fmla="*/ 96 w 192"/>
                  <a:gd name="T57" fmla="*/ 8 h 192"/>
                  <a:gd name="T58" fmla="*/ 184 w 192"/>
                  <a:gd name="T59" fmla="*/ 96 h 192"/>
                  <a:gd name="T60" fmla="*/ 164 w 192"/>
                  <a:gd name="T61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192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9"/>
                      <a:pt x="43" y="192"/>
                      <a:pt x="96" y="192"/>
                    </a:cubicBezTo>
                    <a:cubicBezTo>
                      <a:pt x="149" y="192"/>
                      <a:pt x="192" y="149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64" y="152"/>
                    </a:moveTo>
                    <a:cubicBezTo>
                      <a:pt x="155" y="148"/>
                      <a:pt x="135" y="141"/>
                      <a:pt x="122" y="137"/>
                    </a:cubicBezTo>
                    <a:cubicBezTo>
                      <a:pt x="121" y="137"/>
                      <a:pt x="121" y="137"/>
                      <a:pt x="121" y="133"/>
                    </a:cubicBezTo>
                    <a:cubicBezTo>
                      <a:pt x="121" y="129"/>
                      <a:pt x="122" y="125"/>
                      <a:pt x="124" y="122"/>
                    </a:cubicBezTo>
                    <a:cubicBezTo>
                      <a:pt x="125" y="118"/>
                      <a:pt x="127" y="112"/>
                      <a:pt x="128" y="107"/>
                    </a:cubicBezTo>
                    <a:cubicBezTo>
                      <a:pt x="130" y="105"/>
                      <a:pt x="132" y="100"/>
                      <a:pt x="134" y="92"/>
                    </a:cubicBezTo>
                    <a:cubicBezTo>
                      <a:pt x="136" y="85"/>
                      <a:pt x="135" y="82"/>
                      <a:pt x="134" y="79"/>
                    </a:cubicBezTo>
                    <a:cubicBezTo>
                      <a:pt x="134" y="79"/>
                      <a:pt x="134" y="79"/>
                      <a:pt x="134" y="78"/>
                    </a:cubicBezTo>
                    <a:cubicBezTo>
                      <a:pt x="133" y="77"/>
                      <a:pt x="134" y="68"/>
                      <a:pt x="135" y="60"/>
                    </a:cubicBezTo>
                    <a:cubicBezTo>
                      <a:pt x="136" y="56"/>
                      <a:pt x="135" y="45"/>
                      <a:pt x="128" y="37"/>
                    </a:cubicBezTo>
                    <a:cubicBezTo>
                      <a:pt x="124" y="31"/>
                      <a:pt x="116" y="25"/>
                      <a:pt x="101" y="24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79" y="25"/>
                      <a:pt x="70" y="31"/>
                      <a:pt x="66" y="37"/>
                    </a:cubicBezTo>
                    <a:cubicBezTo>
                      <a:pt x="60" y="45"/>
                      <a:pt x="58" y="56"/>
                      <a:pt x="59" y="60"/>
                    </a:cubicBezTo>
                    <a:cubicBezTo>
                      <a:pt x="61" y="68"/>
                      <a:pt x="61" y="77"/>
                      <a:pt x="61" y="78"/>
                    </a:cubicBez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82"/>
                      <a:pt x="59" y="85"/>
                      <a:pt x="60" y="92"/>
                    </a:cubicBezTo>
                    <a:cubicBezTo>
                      <a:pt x="62" y="100"/>
                      <a:pt x="65" y="105"/>
                      <a:pt x="67" y="107"/>
                    </a:cubicBezTo>
                    <a:cubicBezTo>
                      <a:pt x="67" y="112"/>
                      <a:pt x="69" y="118"/>
                      <a:pt x="71" y="122"/>
                    </a:cubicBezTo>
                    <a:cubicBezTo>
                      <a:pt x="72" y="124"/>
                      <a:pt x="73" y="128"/>
                      <a:pt x="73" y="133"/>
                    </a:cubicBezTo>
                    <a:cubicBezTo>
                      <a:pt x="73" y="137"/>
                      <a:pt x="72" y="137"/>
                      <a:pt x="71" y="138"/>
                    </a:cubicBezTo>
                    <a:cubicBezTo>
                      <a:pt x="58" y="142"/>
                      <a:pt x="37" y="149"/>
                      <a:pt x="29" y="153"/>
                    </a:cubicBezTo>
                    <a:cubicBezTo>
                      <a:pt x="16" y="137"/>
                      <a:pt x="8" y="117"/>
                      <a:pt x="8" y="96"/>
                    </a:cubicBezTo>
                    <a:cubicBezTo>
                      <a:pt x="8" y="47"/>
                      <a:pt x="48" y="8"/>
                      <a:pt x="96" y="8"/>
                    </a:cubicBezTo>
                    <a:cubicBezTo>
                      <a:pt x="145" y="8"/>
                      <a:pt x="184" y="47"/>
                      <a:pt x="184" y="96"/>
                    </a:cubicBezTo>
                    <a:cubicBezTo>
                      <a:pt x="184" y="117"/>
                      <a:pt x="177" y="137"/>
                      <a:pt x="164" y="15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Freeform 14">
                <a:extLst>
                  <a:ext uri="{FF2B5EF4-FFF2-40B4-BE49-F238E27FC236}">
                    <a16:creationId xmlns:a16="http://schemas.microsoft.com/office/drawing/2014/main" id="{46C34878-F018-4BC6-A8C0-ADA6914E9D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0664" y="1762125"/>
                <a:ext cx="522288" cy="523875"/>
              </a:xfrm>
              <a:custGeom>
                <a:avLst/>
                <a:gdLst>
                  <a:gd name="T0" fmla="*/ 96 w 192"/>
                  <a:gd name="T1" fmla="*/ 0 h 192"/>
                  <a:gd name="T2" fmla="*/ 0 w 192"/>
                  <a:gd name="T3" fmla="*/ 96 h 192"/>
                  <a:gd name="T4" fmla="*/ 96 w 192"/>
                  <a:gd name="T5" fmla="*/ 192 h 192"/>
                  <a:gd name="T6" fmla="*/ 192 w 192"/>
                  <a:gd name="T7" fmla="*/ 96 h 192"/>
                  <a:gd name="T8" fmla="*/ 96 w 192"/>
                  <a:gd name="T9" fmla="*/ 0 h 192"/>
                  <a:gd name="T10" fmla="*/ 164 w 192"/>
                  <a:gd name="T11" fmla="*/ 152 h 192"/>
                  <a:gd name="T12" fmla="*/ 122 w 192"/>
                  <a:gd name="T13" fmla="*/ 137 h 192"/>
                  <a:gd name="T14" fmla="*/ 121 w 192"/>
                  <a:gd name="T15" fmla="*/ 133 h 192"/>
                  <a:gd name="T16" fmla="*/ 124 w 192"/>
                  <a:gd name="T17" fmla="*/ 122 h 192"/>
                  <a:gd name="T18" fmla="*/ 128 w 192"/>
                  <a:gd name="T19" fmla="*/ 107 h 192"/>
                  <a:gd name="T20" fmla="*/ 134 w 192"/>
                  <a:gd name="T21" fmla="*/ 92 h 192"/>
                  <a:gd name="T22" fmla="*/ 134 w 192"/>
                  <a:gd name="T23" fmla="*/ 79 h 192"/>
                  <a:gd name="T24" fmla="*/ 134 w 192"/>
                  <a:gd name="T25" fmla="*/ 78 h 192"/>
                  <a:gd name="T26" fmla="*/ 135 w 192"/>
                  <a:gd name="T27" fmla="*/ 60 h 192"/>
                  <a:gd name="T28" fmla="*/ 128 w 192"/>
                  <a:gd name="T29" fmla="*/ 37 h 192"/>
                  <a:gd name="T30" fmla="*/ 101 w 192"/>
                  <a:gd name="T31" fmla="*/ 24 h 192"/>
                  <a:gd name="T32" fmla="*/ 93 w 192"/>
                  <a:gd name="T33" fmla="*/ 24 h 192"/>
                  <a:gd name="T34" fmla="*/ 66 w 192"/>
                  <a:gd name="T35" fmla="*/ 37 h 192"/>
                  <a:gd name="T36" fmla="*/ 59 w 192"/>
                  <a:gd name="T37" fmla="*/ 60 h 192"/>
                  <a:gd name="T38" fmla="*/ 61 w 192"/>
                  <a:gd name="T39" fmla="*/ 78 h 192"/>
                  <a:gd name="T40" fmla="*/ 60 w 192"/>
                  <a:gd name="T41" fmla="*/ 79 h 192"/>
                  <a:gd name="T42" fmla="*/ 60 w 192"/>
                  <a:gd name="T43" fmla="*/ 92 h 192"/>
                  <a:gd name="T44" fmla="*/ 67 w 192"/>
                  <a:gd name="T45" fmla="*/ 107 h 192"/>
                  <a:gd name="T46" fmla="*/ 71 w 192"/>
                  <a:gd name="T47" fmla="*/ 122 h 192"/>
                  <a:gd name="T48" fmla="*/ 73 w 192"/>
                  <a:gd name="T49" fmla="*/ 133 h 192"/>
                  <a:gd name="T50" fmla="*/ 71 w 192"/>
                  <a:gd name="T51" fmla="*/ 138 h 192"/>
                  <a:gd name="T52" fmla="*/ 29 w 192"/>
                  <a:gd name="T53" fmla="*/ 153 h 192"/>
                  <a:gd name="T54" fmla="*/ 8 w 192"/>
                  <a:gd name="T55" fmla="*/ 96 h 192"/>
                  <a:gd name="T56" fmla="*/ 96 w 192"/>
                  <a:gd name="T57" fmla="*/ 8 h 192"/>
                  <a:gd name="T58" fmla="*/ 184 w 192"/>
                  <a:gd name="T59" fmla="*/ 96 h 192"/>
                  <a:gd name="T60" fmla="*/ 164 w 192"/>
                  <a:gd name="T61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192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9"/>
                      <a:pt x="43" y="192"/>
                      <a:pt x="96" y="192"/>
                    </a:cubicBezTo>
                    <a:cubicBezTo>
                      <a:pt x="149" y="192"/>
                      <a:pt x="192" y="149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64" y="152"/>
                    </a:moveTo>
                    <a:cubicBezTo>
                      <a:pt x="155" y="148"/>
                      <a:pt x="135" y="141"/>
                      <a:pt x="122" y="137"/>
                    </a:cubicBezTo>
                    <a:cubicBezTo>
                      <a:pt x="121" y="137"/>
                      <a:pt x="121" y="137"/>
                      <a:pt x="121" y="133"/>
                    </a:cubicBezTo>
                    <a:cubicBezTo>
                      <a:pt x="121" y="129"/>
                      <a:pt x="122" y="125"/>
                      <a:pt x="124" y="122"/>
                    </a:cubicBezTo>
                    <a:cubicBezTo>
                      <a:pt x="125" y="118"/>
                      <a:pt x="127" y="112"/>
                      <a:pt x="128" y="107"/>
                    </a:cubicBezTo>
                    <a:cubicBezTo>
                      <a:pt x="130" y="105"/>
                      <a:pt x="132" y="100"/>
                      <a:pt x="134" y="92"/>
                    </a:cubicBezTo>
                    <a:cubicBezTo>
                      <a:pt x="136" y="85"/>
                      <a:pt x="135" y="82"/>
                      <a:pt x="134" y="79"/>
                    </a:cubicBezTo>
                    <a:cubicBezTo>
                      <a:pt x="134" y="79"/>
                      <a:pt x="134" y="79"/>
                      <a:pt x="134" y="78"/>
                    </a:cubicBezTo>
                    <a:cubicBezTo>
                      <a:pt x="133" y="77"/>
                      <a:pt x="134" y="68"/>
                      <a:pt x="135" y="60"/>
                    </a:cubicBezTo>
                    <a:cubicBezTo>
                      <a:pt x="136" y="56"/>
                      <a:pt x="135" y="45"/>
                      <a:pt x="128" y="37"/>
                    </a:cubicBezTo>
                    <a:cubicBezTo>
                      <a:pt x="124" y="31"/>
                      <a:pt x="116" y="25"/>
                      <a:pt x="101" y="24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79" y="25"/>
                      <a:pt x="70" y="31"/>
                      <a:pt x="66" y="37"/>
                    </a:cubicBezTo>
                    <a:cubicBezTo>
                      <a:pt x="60" y="45"/>
                      <a:pt x="58" y="56"/>
                      <a:pt x="59" y="60"/>
                    </a:cubicBezTo>
                    <a:cubicBezTo>
                      <a:pt x="61" y="68"/>
                      <a:pt x="61" y="77"/>
                      <a:pt x="61" y="78"/>
                    </a:cubicBez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82"/>
                      <a:pt x="59" y="85"/>
                      <a:pt x="60" y="92"/>
                    </a:cubicBezTo>
                    <a:cubicBezTo>
                      <a:pt x="62" y="100"/>
                      <a:pt x="65" y="105"/>
                      <a:pt x="67" y="107"/>
                    </a:cubicBezTo>
                    <a:cubicBezTo>
                      <a:pt x="67" y="112"/>
                      <a:pt x="69" y="118"/>
                      <a:pt x="71" y="122"/>
                    </a:cubicBezTo>
                    <a:cubicBezTo>
                      <a:pt x="72" y="124"/>
                      <a:pt x="73" y="128"/>
                      <a:pt x="73" y="133"/>
                    </a:cubicBezTo>
                    <a:cubicBezTo>
                      <a:pt x="73" y="137"/>
                      <a:pt x="72" y="137"/>
                      <a:pt x="71" y="138"/>
                    </a:cubicBezTo>
                    <a:cubicBezTo>
                      <a:pt x="58" y="142"/>
                      <a:pt x="37" y="149"/>
                      <a:pt x="29" y="153"/>
                    </a:cubicBezTo>
                    <a:cubicBezTo>
                      <a:pt x="16" y="137"/>
                      <a:pt x="8" y="117"/>
                      <a:pt x="8" y="96"/>
                    </a:cubicBezTo>
                    <a:cubicBezTo>
                      <a:pt x="8" y="47"/>
                      <a:pt x="48" y="8"/>
                      <a:pt x="96" y="8"/>
                    </a:cubicBezTo>
                    <a:cubicBezTo>
                      <a:pt x="145" y="8"/>
                      <a:pt x="184" y="47"/>
                      <a:pt x="184" y="96"/>
                    </a:cubicBezTo>
                    <a:cubicBezTo>
                      <a:pt x="184" y="117"/>
                      <a:pt x="177" y="137"/>
                      <a:pt x="164" y="15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46C34878-F018-4BC6-A8C0-ADA6914E9D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94168" y="2453427"/>
                <a:ext cx="522288" cy="523875"/>
              </a:xfrm>
              <a:custGeom>
                <a:avLst/>
                <a:gdLst>
                  <a:gd name="T0" fmla="*/ 96 w 192"/>
                  <a:gd name="T1" fmla="*/ 0 h 192"/>
                  <a:gd name="T2" fmla="*/ 0 w 192"/>
                  <a:gd name="T3" fmla="*/ 96 h 192"/>
                  <a:gd name="T4" fmla="*/ 96 w 192"/>
                  <a:gd name="T5" fmla="*/ 192 h 192"/>
                  <a:gd name="T6" fmla="*/ 192 w 192"/>
                  <a:gd name="T7" fmla="*/ 96 h 192"/>
                  <a:gd name="T8" fmla="*/ 96 w 192"/>
                  <a:gd name="T9" fmla="*/ 0 h 192"/>
                  <a:gd name="T10" fmla="*/ 164 w 192"/>
                  <a:gd name="T11" fmla="*/ 152 h 192"/>
                  <a:gd name="T12" fmla="*/ 122 w 192"/>
                  <a:gd name="T13" fmla="*/ 137 h 192"/>
                  <a:gd name="T14" fmla="*/ 121 w 192"/>
                  <a:gd name="T15" fmla="*/ 133 h 192"/>
                  <a:gd name="T16" fmla="*/ 124 w 192"/>
                  <a:gd name="T17" fmla="*/ 122 h 192"/>
                  <a:gd name="T18" fmla="*/ 128 w 192"/>
                  <a:gd name="T19" fmla="*/ 107 h 192"/>
                  <a:gd name="T20" fmla="*/ 134 w 192"/>
                  <a:gd name="T21" fmla="*/ 92 h 192"/>
                  <a:gd name="T22" fmla="*/ 134 w 192"/>
                  <a:gd name="T23" fmla="*/ 79 h 192"/>
                  <a:gd name="T24" fmla="*/ 134 w 192"/>
                  <a:gd name="T25" fmla="*/ 78 h 192"/>
                  <a:gd name="T26" fmla="*/ 135 w 192"/>
                  <a:gd name="T27" fmla="*/ 60 h 192"/>
                  <a:gd name="T28" fmla="*/ 128 w 192"/>
                  <a:gd name="T29" fmla="*/ 37 h 192"/>
                  <a:gd name="T30" fmla="*/ 101 w 192"/>
                  <a:gd name="T31" fmla="*/ 24 h 192"/>
                  <a:gd name="T32" fmla="*/ 93 w 192"/>
                  <a:gd name="T33" fmla="*/ 24 h 192"/>
                  <a:gd name="T34" fmla="*/ 66 w 192"/>
                  <a:gd name="T35" fmla="*/ 37 h 192"/>
                  <a:gd name="T36" fmla="*/ 59 w 192"/>
                  <a:gd name="T37" fmla="*/ 60 h 192"/>
                  <a:gd name="T38" fmla="*/ 61 w 192"/>
                  <a:gd name="T39" fmla="*/ 78 h 192"/>
                  <a:gd name="T40" fmla="*/ 60 w 192"/>
                  <a:gd name="T41" fmla="*/ 79 h 192"/>
                  <a:gd name="T42" fmla="*/ 60 w 192"/>
                  <a:gd name="T43" fmla="*/ 92 h 192"/>
                  <a:gd name="T44" fmla="*/ 67 w 192"/>
                  <a:gd name="T45" fmla="*/ 107 h 192"/>
                  <a:gd name="T46" fmla="*/ 71 w 192"/>
                  <a:gd name="T47" fmla="*/ 122 h 192"/>
                  <a:gd name="T48" fmla="*/ 73 w 192"/>
                  <a:gd name="T49" fmla="*/ 133 h 192"/>
                  <a:gd name="T50" fmla="*/ 71 w 192"/>
                  <a:gd name="T51" fmla="*/ 138 h 192"/>
                  <a:gd name="T52" fmla="*/ 29 w 192"/>
                  <a:gd name="T53" fmla="*/ 153 h 192"/>
                  <a:gd name="T54" fmla="*/ 8 w 192"/>
                  <a:gd name="T55" fmla="*/ 96 h 192"/>
                  <a:gd name="T56" fmla="*/ 96 w 192"/>
                  <a:gd name="T57" fmla="*/ 8 h 192"/>
                  <a:gd name="T58" fmla="*/ 184 w 192"/>
                  <a:gd name="T59" fmla="*/ 96 h 192"/>
                  <a:gd name="T60" fmla="*/ 164 w 192"/>
                  <a:gd name="T61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192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9"/>
                      <a:pt x="43" y="192"/>
                      <a:pt x="96" y="192"/>
                    </a:cubicBezTo>
                    <a:cubicBezTo>
                      <a:pt x="149" y="192"/>
                      <a:pt x="192" y="149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64" y="152"/>
                    </a:moveTo>
                    <a:cubicBezTo>
                      <a:pt x="155" y="148"/>
                      <a:pt x="135" y="141"/>
                      <a:pt x="122" y="137"/>
                    </a:cubicBezTo>
                    <a:cubicBezTo>
                      <a:pt x="121" y="137"/>
                      <a:pt x="121" y="137"/>
                      <a:pt x="121" y="133"/>
                    </a:cubicBezTo>
                    <a:cubicBezTo>
                      <a:pt x="121" y="129"/>
                      <a:pt x="122" y="125"/>
                      <a:pt x="124" y="122"/>
                    </a:cubicBezTo>
                    <a:cubicBezTo>
                      <a:pt x="125" y="118"/>
                      <a:pt x="127" y="112"/>
                      <a:pt x="128" y="107"/>
                    </a:cubicBezTo>
                    <a:cubicBezTo>
                      <a:pt x="130" y="105"/>
                      <a:pt x="132" y="100"/>
                      <a:pt x="134" y="92"/>
                    </a:cubicBezTo>
                    <a:cubicBezTo>
                      <a:pt x="136" y="85"/>
                      <a:pt x="135" y="82"/>
                      <a:pt x="134" y="79"/>
                    </a:cubicBezTo>
                    <a:cubicBezTo>
                      <a:pt x="134" y="79"/>
                      <a:pt x="134" y="79"/>
                      <a:pt x="134" y="78"/>
                    </a:cubicBezTo>
                    <a:cubicBezTo>
                      <a:pt x="133" y="77"/>
                      <a:pt x="134" y="68"/>
                      <a:pt x="135" y="60"/>
                    </a:cubicBezTo>
                    <a:cubicBezTo>
                      <a:pt x="136" y="56"/>
                      <a:pt x="135" y="45"/>
                      <a:pt x="128" y="37"/>
                    </a:cubicBezTo>
                    <a:cubicBezTo>
                      <a:pt x="124" y="31"/>
                      <a:pt x="116" y="25"/>
                      <a:pt x="101" y="24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79" y="25"/>
                      <a:pt x="70" y="31"/>
                      <a:pt x="66" y="37"/>
                    </a:cubicBezTo>
                    <a:cubicBezTo>
                      <a:pt x="60" y="45"/>
                      <a:pt x="58" y="56"/>
                      <a:pt x="59" y="60"/>
                    </a:cubicBezTo>
                    <a:cubicBezTo>
                      <a:pt x="61" y="68"/>
                      <a:pt x="61" y="77"/>
                      <a:pt x="61" y="78"/>
                    </a:cubicBez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82"/>
                      <a:pt x="59" y="85"/>
                      <a:pt x="60" y="92"/>
                    </a:cubicBezTo>
                    <a:cubicBezTo>
                      <a:pt x="62" y="100"/>
                      <a:pt x="65" y="105"/>
                      <a:pt x="67" y="107"/>
                    </a:cubicBezTo>
                    <a:cubicBezTo>
                      <a:pt x="67" y="112"/>
                      <a:pt x="69" y="118"/>
                      <a:pt x="71" y="122"/>
                    </a:cubicBezTo>
                    <a:cubicBezTo>
                      <a:pt x="72" y="124"/>
                      <a:pt x="73" y="128"/>
                      <a:pt x="73" y="133"/>
                    </a:cubicBezTo>
                    <a:cubicBezTo>
                      <a:pt x="73" y="137"/>
                      <a:pt x="72" y="137"/>
                      <a:pt x="71" y="138"/>
                    </a:cubicBezTo>
                    <a:cubicBezTo>
                      <a:pt x="58" y="142"/>
                      <a:pt x="37" y="149"/>
                      <a:pt x="29" y="153"/>
                    </a:cubicBezTo>
                    <a:cubicBezTo>
                      <a:pt x="16" y="137"/>
                      <a:pt x="8" y="117"/>
                      <a:pt x="8" y="96"/>
                    </a:cubicBezTo>
                    <a:cubicBezTo>
                      <a:pt x="8" y="47"/>
                      <a:pt x="48" y="8"/>
                      <a:pt x="96" y="8"/>
                    </a:cubicBezTo>
                    <a:cubicBezTo>
                      <a:pt x="145" y="8"/>
                      <a:pt x="184" y="47"/>
                      <a:pt x="184" y="96"/>
                    </a:cubicBezTo>
                    <a:cubicBezTo>
                      <a:pt x="184" y="117"/>
                      <a:pt x="177" y="137"/>
                      <a:pt x="164" y="15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23" name="直接连接符 22"/>
            <p:cNvCxnSpPr>
              <a:stCxn id="9" idx="3"/>
              <a:endCxn id="8" idx="26"/>
            </p:cNvCxnSpPr>
            <p:nvPr/>
          </p:nvCxnSpPr>
          <p:spPr>
            <a:xfrm flipV="1">
              <a:off x="7116456" y="2179588"/>
              <a:ext cx="843095" cy="5357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7" idx="5"/>
              <a:endCxn id="9" idx="1"/>
            </p:cNvCxnSpPr>
            <p:nvPr/>
          </p:nvCxnSpPr>
          <p:spPr>
            <a:xfrm>
              <a:off x="5753793" y="2176859"/>
              <a:ext cx="840375" cy="5385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5307672" y="3459955"/>
            <a:ext cx="3095280" cy="1215177"/>
            <a:chOff x="5307672" y="3459955"/>
            <a:chExt cx="3095280" cy="1215177"/>
          </a:xfrm>
        </p:grpSpPr>
        <p:grpSp>
          <p:nvGrpSpPr>
            <p:cNvPr id="14" name="组合 13"/>
            <p:cNvGrpSpPr/>
            <p:nvPr/>
          </p:nvGrpSpPr>
          <p:grpSpPr>
            <a:xfrm>
              <a:off x="5307672" y="3459955"/>
              <a:ext cx="3095280" cy="1215177"/>
              <a:chOff x="5307672" y="1762125"/>
              <a:chExt cx="3095280" cy="1215177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6C34878-F018-4BC6-A8C0-ADA6914E9D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07672" y="1762125"/>
                <a:ext cx="522288" cy="523875"/>
              </a:xfrm>
              <a:custGeom>
                <a:avLst/>
                <a:gdLst>
                  <a:gd name="T0" fmla="*/ 96 w 192"/>
                  <a:gd name="T1" fmla="*/ 0 h 192"/>
                  <a:gd name="T2" fmla="*/ 0 w 192"/>
                  <a:gd name="T3" fmla="*/ 96 h 192"/>
                  <a:gd name="T4" fmla="*/ 96 w 192"/>
                  <a:gd name="T5" fmla="*/ 192 h 192"/>
                  <a:gd name="T6" fmla="*/ 192 w 192"/>
                  <a:gd name="T7" fmla="*/ 96 h 192"/>
                  <a:gd name="T8" fmla="*/ 96 w 192"/>
                  <a:gd name="T9" fmla="*/ 0 h 192"/>
                  <a:gd name="T10" fmla="*/ 164 w 192"/>
                  <a:gd name="T11" fmla="*/ 152 h 192"/>
                  <a:gd name="T12" fmla="*/ 122 w 192"/>
                  <a:gd name="T13" fmla="*/ 137 h 192"/>
                  <a:gd name="T14" fmla="*/ 121 w 192"/>
                  <a:gd name="T15" fmla="*/ 133 h 192"/>
                  <a:gd name="T16" fmla="*/ 124 w 192"/>
                  <a:gd name="T17" fmla="*/ 122 h 192"/>
                  <a:gd name="T18" fmla="*/ 128 w 192"/>
                  <a:gd name="T19" fmla="*/ 107 h 192"/>
                  <a:gd name="T20" fmla="*/ 134 w 192"/>
                  <a:gd name="T21" fmla="*/ 92 h 192"/>
                  <a:gd name="T22" fmla="*/ 134 w 192"/>
                  <a:gd name="T23" fmla="*/ 79 h 192"/>
                  <a:gd name="T24" fmla="*/ 134 w 192"/>
                  <a:gd name="T25" fmla="*/ 78 h 192"/>
                  <a:gd name="T26" fmla="*/ 135 w 192"/>
                  <a:gd name="T27" fmla="*/ 60 h 192"/>
                  <a:gd name="T28" fmla="*/ 128 w 192"/>
                  <a:gd name="T29" fmla="*/ 37 h 192"/>
                  <a:gd name="T30" fmla="*/ 101 w 192"/>
                  <a:gd name="T31" fmla="*/ 24 h 192"/>
                  <a:gd name="T32" fmla="*/ 93 w 192"/>
                  <a:gd name="T33" fmla="*/ 24 h 192"/>
                  <a:gd name="T34" fmla="*/ 66 w 192"/>
                  <a:gd name="T35" fmla="*/ 37 h 192"/>
                  <a:gd name="T36" fmla="*/ 59 w 192"/>
                  <a:gd name="T37" fmla="*/ 60 h 192"/>
                  <a:gd name="T38" fmla="*/ 61 w 192"/>
                  <a:gd name="T39" fmla="*/ 78 h 192"/>
                  <a:gd name="T40" fmla="*/ 60 w 192"/>
                  <a:gd name="T41" fmla="*/ 79 h 192"/>
                  <a:gd name="T42" fmla="*/ 60 w 192"/>
                  <a:gd name="T43" fmla="*/ 92 h 192"/>
                  <a:gd name="T44" fmla="*/ 67 w 192"/>
                  <a:gd name="T45" fmla="*/ 107 h 192"/>
                  <a:gd name="T46" fmla="*/ 71 w 192"/>
                  <a:gd name="T47" fmla="*/ 122 h 192"/>
                  <a:gd name="T48" fmla="*/ 73 w 192"/>
                  <a:gd name="T49" fmla="*/ 133 h 192"/>
                  <a:gd name="T50" fmla="*/ 71 w 192"/>
                  <a:gd name="T51" fmla="*/ 138 h 192"/>
                  <a:gd name="T52" fmla="*/ 29 w 192"/>
                  <a:gd name="T53" fmla="*/ 153 h 192"/>
                  <a:gd name="T54" fmla="*/ 8 w 192"/>
                  <a:gd name="T55" fmla="*/ 96 h 192"/>
                  <a:gd name="T56" fmla="*/ 96 w 192"/>
                  <a:gd name="T57" fmla="*/ 8 h 192"/>
                  <a:gd name="T58" fmla="*/ 184 w 192"/>
                  <a:gd name="T59" fmla="*/ 96 h 192"/>
                  <a:gd name="T60" fmla="*/ 164 w 192"/>
                  <a:gd name="T61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192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9"/>
                      <a:pt x="43" y="192"/>
                      <a:pt x="96" y="192"/>
                    </a:cubicBezTo>
                    <a:cubicBezTo>
                      <a:pt x="149" y="192"/>
                      <a:pt x="192" y="149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64" y="152"/>
                    </a:moveTo>
                    <a:cubicBezTo>
                      <a:pt x="155" y="148"/>
                      <a:pt x="135" y="141"/>
                      <a:pt x="122" y="137"/>
                    </a:cubicBezTo>
                    <a:cubicBezTo>
                      <a:pt x="121" y="137"/>
                      <a:pt x="121" y="137"/>
                      <a:pt x="121" y="133"/>
                    </a:cubicBezTo>
                    <a:cubicBezTo>
                      <a:pt x="121" y="129"/>
                      <a:pt x="122" y="125"/>
                      <a:pt x="124" y="122"/>
                    </a:cubicBezTo>
                    <a:cubicBezTo>
                      <a:pt x="125" y="118"/>
                      <a:pt x="127" y="112"/>
                      <a:pt x="128" y="107"/>
                    </a:cubicBezTo>
                    <a:cubicBezTo>
                      <a:pt x="130" y="105"/>
                      <a:pt x="132" y="100"/>
                      <a:pt x="134" y="92"/>
                    </a:cubicBezTo>
                    <a:cubicBezTo>
                      <a:pt x="136" y="85"/>
                      <a:pt x="135" y="82"/>
                      <a:pt x="134" y="79"/>
                    </a:cubicBezTo>
                    <a:cubicBezTo>
                      <a:pt x="134" y="79"/>
                      <a:pt x="134" y="79"/>
                      <a:pt x="134" y="78"/>
                    </a:cubicBezTo>
                    <a:cubicBezTo>
                      <a:pt x="133" y="77"/>
                      <a:pt x="134" y="68"/>
                      <a:pt x="135" y="60"/>
                    </a:cubicBezTo>
                    <a:cubicBezTo>
                      <a:pt x="136" y="56"/>
                      <a:pt x="135" y="45"/>
                      <a:pt x="128" y="37"/>
                    </a:cubicBezTo>
                    <a:cubicBezTo>
                      <a:pt x="124" y="31"/>
                      <a:pt x="116" y="25"/>
                      <a:pt x="101" y="24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79" y="25"/>
                      <a:pt x="70" y="31"/>
                      <a:pt x="66" y="37"/>
                    </a:cubicBezTo>
                    <a:cubicBezTo>
                      <a:pt x="60" y="45"/>
                      <a:pt x="58" y="56"/>
                      <a:pt x="59" y="60"/>
                    </a:cubicBezTo>
                    <a:cubicBezTo>
                      <a:pt x="61" y="68"/>
                      <a:pt x="61" y="77"/>
                      <a:pt x="61" y="78"/>
                    </a:cubicBez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82"/>
                      <a:pt x="59" y="85"/>
                      <a:pt x="60" y="92"/>
                    </a:cubicBezTo>
                    <a:cubicBezTo>
                      <a:pt x="62" y="100"/>
                      <a:pt x="65" y="105"/>
                      <a:pt x="67" y="107"/>
                    </a:cubicBezTo>
                    <a:cubicBezTo>
                      <a:pt x="67" y="112"/>
                      <a:pt x="69" y="118"/>
                      <a:pt x="71" y="122"/>
                    </a:cubicBezTo>
                    <a:cubicBezTo>
                      <a:pt x="72" y="124"/>
                      <a:pt x="73" y="128"/>
                      <a:pt x="73" y="133"/>
                    </a:cubicBezTo>
                    <a:cubicBezTo>
                      <a:pt x="73" y="137"/>
                      <a:pt x="72" y="137"/>
                      <a:pt x="71" y="138"/>
                    </a:cubicBezTo>
                    <a:cubicBezTo>
                      <a:pt x="58" y="142"/>
                      <a:pt x="37" y="149"/>
                      <a:pt x="29" y="153"/>
                    </a:cubicBezTo>
                    <a:cubicBezTo>
                      <a:pt x="16" y="137"/>
                      <a:pt x="8" y="117"/>
                      <a:pt x="8" y="96"/>
                    </a:cubicBezTo>
                    <a:cubicBezTo>
                      <a:pt x="8" y="47"/>
                      <a:pt x="48" y="8"/>
                      <a:pt x="96" y="8"/>
                    </a:cubicBezTo>
                    <a:cubicBezTo>
                      <a:pt x="145" y="8"/>
                      <a:pt x="184" y="47"/>
                      <a:pt x="184" y="96"/>
                    </a:cubicBezTo>
                    <a:cubicBezTo>
                      <a:pt x="184" y="117"/>
                      <a:pt x="177" y="137"/>
                      <a:pt x="164" y="15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46C34878-F018-4BC6-A8C0-ADA6914E9D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0664" y="1762125"/>
                <a:ext cx="522288" cy="523875"/>
              </a:xfrm>
              <a:custGeom>
                <a:avLst/>
                <a:gdLst>
                  <a:gd name="T0" fmla="*/ 96 w 192"/>
                  <a:gd name="T1" fmla="*/ 0 h 192"/>
                  <a:gd name="T2" fmla="*/ 0 w 192"/>
                  <a:gd name="T3" fmla="*/ 96 h 192"/>
                  <a:gd name="T4" fmla="*/ 96 w 192"/>
                  <a:gd name="T5" fmla="*/ 192 h 192"/>
                  <a:gd name="T6" fmla="*/ 192 w 192"/>
                  <a:gd name="T7" fmla="*/ 96 h 192"/>
                  <a:gd name="T8" fmla="*/ 96 w 192"/>
                  <a:gd name="T9" fmla="*/ 0 h 192"/>
                  <a:gd name="T10" fmla="*/ 164 w 192"/>
                  <a:gd name="T11" fmla="*/ 152 h 192"/>
                  <a:gd name="T12" fmla="*/ 122 w 192"/>
                  <a:gd name="T13" fmla="*/ 137 h 192"/>
                  <a:gd name="T14" fmla="*/ 121 w 192"/>
                  <a:gd name="T15" fmla="*/ 133 h 192"/>
                  <a:gd name="T16" fmla="*/ 124 w 192"/>
                  <a:gd name="T17" fmla="*/ 122 h 192"/>
                  <a:gd name="T18" fmla="*/ 128 w 192"/>
                  <a:gd name="T19" fmla="*/ 107 h 192"/>
                  <a:gd name="T20" fmla="*/ 134 w 192"/>
                  <a:gd name="T21" fmla="*/ 92 h 192"/>
                  <a:gd name="T22" fmla="*/ 134 w 192"/>
                  <a:gd name="T23" fmla="*/ 79 h 192"/>
                  <a:gd name="T24" fmla="*/ 134 w 192"/>
                  <a:gd name="T25" fmla="*/ 78 h 192"/>
                  <a:gd name="T26" fmla="*/ 135 w 192"/>
                  <a:gd name="T27" fmla="*/ 60 h 192"/>
                  <a:gd name="T28" fmla="*/ 128 w 192"/>
                  <a:gd name="T29" fmla="*/ 37 h 192"/>
                  <a:gd name="T30" fmla="*/ 101 w 192"/>
                  <a:gd name="T31" fmla="*/ 24 h 192"/>
                  <a:gd name="T32" fmla="*/ 93 w 192"/>
                  <a:gd name="T33" fmla="*/ 24 h 192"/>
                  <a:gd name="T34" fmla="*/ 66 w 192"/>
                  <a:gd name="T35" fmla="*/ 37 h 192"/>
                  <a:gd name="T36" fmla="*/ 59 w 192"/>
                  <a:gd name="T37" fmla="*/ 60 h 192"/>
                  <a:gd name="T38" fmla="*/ 61 w 192"/>
                  <a:gd name="T39" fmla="*/ 78 h 192"/>
                  <a:gd name="T40" fmla="*/ 60 w 192"/>
                  <a:gd name="T41" fmla="*/ 79 h 192"/>
                  <a:gd name="T42" fmla="*/ 60 w 192"/>
                  <a:gd name="T43" fmla="*/ 92 h 192"/>
                  <a:gd name="T44" fmla="*/ 67 w 192"/>
                  <a:gd name="T45" fmla="*/ 107 h 192"/>
                  <a:gd name="T46" fmla="*/ 71 w 192"/>
                  <a:gd name="T47" fmla="*/ 122 h 192"/>
                  <a:gd name="T48" fmla="*/ 73 w 192"/>
                  <a:gd name="T49" fmla="*/ 133 h 192"/>
                  <a:gd name="T50" fmla="*/ 71 w 192"/>
                  <a:gd name="T51" fmla="*/ 138 h 192"/>
                  <a:gd name="T52" fmla="*/ 29 w 192"/>
                  <a:gd name="T53" fmla="*/ 153 h 192"/>
                  <a:gd name="T54" fmla="*/ 8 w 192"/>
                  <a:gd name="T55" fmla="*/ 96 h 192"/>
                  <a:gd name="T56" fmla="*/ 96 w 192"/>
                  <a:gd name="T57" fmla="*/ 8 h 192"/>
                  <a:gd name="T58" fmla="*/ 184 w 192"/>
                  <a:gd name="T59" fmla="*/ 96 h 192"/>
                  <a:gd name="T60" fmla="*/ 164 w 192"/>
                  <a:gd name="T61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192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9"/>
                      <a:pt x="43" y="192"/>
                      <a:pt x="96" y="192"/>
                    </a:cubicBezTo>
                    <a:cubicBezTo>
                      <a:pt x="149" y="192"/>
                      <a:pt x="192" y="149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64" y="152"/>
                    </a:moveTo>
                    <a:cubicBezTo>
                      <a:pt x="155" y="148"/>
                      <a:pt x="135" y="141"/>
                      <a:pt x="122" y="137"/>
                    </a:cubicBezTo>
                    <a:cubicBezTo>
                      <a:pt x="121" y="137"/>
                      <a:pt x="121" y="137"/>
                      <a:pt x="121" y="133"/>
                    </a:cubicBezTo>
                    <a:cubicBezTo>
                      <a:pt x="121" y="129"/>
                      <a:pt x="122" y="125"/>
                      <a:pt x="124" y="122"/>
                    </a:cubicBezTo>
                    <a:cubicBezTo>
                      <a:pt x="125" y="118"/>
                      <a:pt x="127" y="112"/>
                      <a:pt x="128" y="107"/>
                    </a:cubicBezTo>
                    <a:cubicBezTo>
                      <a:pt x="130" y="105"/>
                      <a:pt x="132" y="100"/>
                      <a:pt x="134" y="92"/>
                    </a:cubicBezTo>
                    <a:cubicBezTo>
                      <a:pt x="136" y="85"/>
                      <a:pt x="135" y="82"/>
                      <a:pt x="134" y="79"/>
                    </a:cubicBezTo>
                    <a:cubicBezTo>
                      <a:pt x="134" y="79"/>
                      <a:pt x="134" y="79"/>
                      <a:pt x="134" y="78"/>
                    </a:cubicBezTo>
                    <a:cubicBezTo>
                      <a:pt x="133" y="77"/>
                      <a:pt x="134" y="68"/>
                      <a:pt x="135" y="60"/>
                    </a:cubicBezTo>
                    <a:cubicBezTo>
                      <a:pt x="136" y="56"/>
                      <a:pt x="135" y="45"/>
                      <a:pt x="128" y="37"/>
                    </a:cubicBezTo>
                    <a:cubicBezTo>
                      <a:pt x="124" y="31"/>
                      <a:pt x="116" y="25"/>
                      <a:pt x="101" y="24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79" y="25"/>
                      <a:pt x="70" y="31"/>
                      <a:pt x="66" y="37"/>
                    </a:cubicBezTo>
                    <a:cubicBezTo>
                      <a:pt x="60" y="45"/>
                      <a:pt x="58" y="56"/>
                      <a:pt x="59" y="60"/>
                    </a:cubicBezTo>
                    <a:cubicBezTo>
                      <a:pt x="61" y="68"/>
                      <a:pt x="61" y="77"/>
                      <a:pt x="61" y="78"/>
                    </a:cubicBez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82"/>
                      <a:pt x="59" y="85"/>
                      <a:pt x="60" y="92"/>
                    </a:cubicBezTo>
                    <a:cubicBezTo>
                      <a:pt x="62" y="100"/>
                      <a:pt x="65" y="105"/>
                      <a:pt x="67" y="107"/>
                    </a:cubicBezTo>
                    <a:cubicBezTo>
                      <a:pt x="67" y="112"/>
                      <a:pt x="69" y="118"/>
                      <a:pt x="71" y="122"/>
                    </a:cubicBezTo>
                    <a:cubicBezTo>
                      <a:pt x="72" y="124"/>
                      <a:pt x="73" y="128"/>
                      <a:pt x="73" y="133"/>
                    </a:cubicBezTo>
                    <a:cubicBezTo>
                      <a:pt x="73" y="137"/>
                      <a:pt x="72" y="137"/>
                      <a:pt x="71" y="138"/>
                    </a:cubicBezTo>
                    <a:cubicBezTo>
                      <a:pt x="58" y="142"/>
                      <a:pt x="37" y="149"/>
                      <a:pt x="29" y="153"/>
                    </a:cubicBezTo>
                    <a:cubicBezTo>
                      <a:pt x="16" y="137"/>
                      <a:pt x="8" y="117"/>
                      <a:pt x="8" y="96"/>
                    </a:cubicBezTo>
                    <a:cubicBezTo>
                      <a:pt x="8" y="47"/>
                      <a:pt x="48" y="8"/>
                      <a:pt x="96" y="8"/>
                    </a:cubicBezTo>
                    <a:cubicBezTo>
                      <a:pt x="145" y="8"/>
                      <a:pt x="184" y="47"/>
                      <a:pt x="184" y="96"/>
                    </a:cubicBezTo>
                    <a:cubicBezTo>
                      <a:pt x="184" y="117"/>
                      <a:pt x="177" y="137"/>
                      <a:pt x="164" y="15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46C34878-F018-4BC6-A8C0-ADA6914E9D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94168" y="2453427"/>
                <a:ext cx="522288" cy="523875"/>
              </a:xfrm>
              <a:custGeom>
                <a:avLst/>
                <a:gdLst>
                  <a:gd name="T0" fmla="*/ 96 w 192"/>
                  <a:gd name="T1" fmla="*/ 0 h 192"/>
                  <a:gd name="T2" fmla="*/ 0 w 192"/>
                  <a:gd name="T3" fmla="*/ 96 h 192"/>
                  <a:gd name="T4" fmla="*/ 96 w 192"/>
                  <a:gd name="T5" fmla="*/ 192 h 192"/>
                  <a:gd name="T6" fmla="*/ 192 w 192"/>
                  <a:gd name="T7" fmla="*/ 96 h 192"/>
                  <a:gd name="T8" fmla="*/ 96 w 192"/>
                  <a:gd name="T9" fmla="*/ 0 h 192"/>
                  <a:gd name="T10" fmla="*/ 164 w 192"/>
                  <a:gd name="T11" fmla="*/ 152 h 192"/>
                  <a:gd name="T12" fmla="*/ 122 w 192"/>
                  <a:gd name="T13" fmla="*/ 137 h 192"/>
                  <a:gd name="T14" fmla="*/ 121 w 192"/>
                  <a:gd name="T15" fmla="*/ 133 h 192"/>
                  <a:gd name="T16" fmla="*/ 124 w 192"/>
                  <a:gd name="T17" fmla="*/ 122 h 192"/>
                  <a:gd name="T18" fmla="*/ 128 w 192"/>
                  <a:gd name="T19" fmla="*/ 107 h 192"/>
                  <a:gd name="T20" fmla="*/ 134 w 192"/>
                  <a:gd name="T21" fmla="*/ 92 h 192"/>
                  <a:gd name="T22" fmla="*/ 134 w 192"/>
                  <a:gd name="T23" fmla="*/ 79 h 192"/>
                  <a:gd name="T24" fmla="*/ 134 w 192"/>
                  <a:gd name="T25" fmla="*/ 78 h 192"/>
                  <a:gd name="T26" fmla="*/ 135 w 192"/>
                  <a:gd name="T27" fmla="*/ 60 h 192"/>
                  <a:gd name="T28" fmla="*/ 128 w 192"/>
                  <a:gd name="T29" fmla="*/ 37 h 192"/>
                  <a:gd name="T30" fmla="*/ 101 w 192"/>
                  <a:gd name="T31" fmla="*/ 24 h 192"/>
                  <a:gd name="T32" fmla="*/ 93 w 192"/>
                  <a:gd name="T33" fmla="*/ 24 h 192"/>
                  <a:gd name="T34" fmla="*/ 66 w 192"/>
                  <a:gd name="T35" fmla="*/ 37 h 192"/>
                  <a:gd name="T36" fmla="*/ 59 w 192"/>
                  <a:gd name="T37" fmla="*/ 60 h 192"/>
                  <a:gd name="T38" fmla="*/ 61 w 192"/>
                  <a:gd name="T39" fmla="*/ 78 h 192"/>
                  <a:gd name="T40" fmla="*/ 60 w 192"/>
                  <a:gd name="T41" fmla="*/ 79 h 192"/>
                  <a:gd name="T42" fmla="*/ 60 w 192"/>
                  <a:gd name="T43" fmla="*/ 92 h 192"/>
                  <a:gd name="T44" fmla="*/ 67 w 192"/>
                  <a:gd name="T45" fmla="*/ 107 h 192"/>
                  <a:gd name="T46" fmla="*/ 71 w 192"/>
                  <a:gd name="T47" fmla="*/ 122 h 192"/>
                  <a:gd name="T48" fmla="*/ 73 w 192"/>
                  <a:gd name="T49" fmla="*/ 133 h 192"/>
                  <a:gd name="T50" fmla="*/ 71 w 192"/>
                  <a:gd name="T51" fmla="*/ 138 h 192"/>
                  <a:gd name="T52" fmla="*/ 29 w 192"/>
                  <a:gd name="T53" fmla="*/ 153 h 192"/>
                  <a:gd name="T54" fmla="*/ 8 w 192"/>
                  <a:gd name="T55" fmla="*/ 96 h 192"/>
                  <a:gd name="T56" fmla="*/ 96 w 192"/>
                  <a:gd name="T57" fmla="*/ 8 h 192"/>
                  <a:gd name="T58" fmla="*/ 184 w 192"/>
                  <a:gd name="T59" fmla="*/ 96 h 192"/>
                  <a:gd name="T60" fmla="*/ 164 w 192"/>
                  <a:gd name="T61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192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9"/>
                      <a:pt x="43" y="192"/>
                      <a:pt x="96" y="192"/>
                    </a:cubicBezTo>
                    <a:cubicBezTo>
                      <a:pt x="149" y="192"/>
                      <a:pt x="192" y="149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64" y="152"/>
                    </a:moveTo>
                    <a:cubicBezTo>
                      <a:pt x="155" y="148"/>
                      <a:pt x="135" y="141"/>
                      <a:pt x="122" y="137"/>
                    </a:cubicBezTo>
                    <a:cubicBezTo>
                      <a:pt x="121" y="137"/>
                      <a:pt x="121" y="137"/>
                      <a:pt x="121" y="133"/>
                    </a:cubicBezTo>
                    <a:cubicBezTo>
                      <a:pt x="121" y="129"/>
                      <a:pt x="122" y="125"/>
                      <a:pt x="124" y="122"/>
                    </a:cubicBezTo>
                    <a:cubicBezTo>
                      <a:pt x="125" y="118"/>
                      <a:pt x="127" y="112"/>
                      <a:pt x="128" y="107"/>
                    </a:cubicBezTo>
                    <a:cubicBezTo>
                      <a:pt x="130" y="105"/>
                      <a:pt x="132" y="100"/>
                      <a:pt x="134" y="92"/>
                    </a:cubicBezTo>
                    <a:cubicBezTo>
                      <a:pt x="136" y="85"/>
                      <a:pt x="135" y="82"/>
                      <a:pt x="134" y="79"/>
                    </a:cubicBezTo>
                    <a:cubicBezTo>
                      <a:pt x="134" y="79"/>
                      <a:pt x="134" y="79"/>
                      <a:pt x="134" y="78"/>
                    </a:cubicBezTo>
                    <a:cubicBezTo>
                      <a:pt x="133" y="77"/>
                      <a:pt x="134" y="68"/>
                      <a:pt x="135" y="60"/>
                    </a:cubicBezTo>
                    <a:cubicBezTo>
                      <a:pt x="136" y="56"/>
                      <a:pt x="135" y="45"/>
                      <a:pt x="128" y="37"/>
                    </a:cubicBezTo>
                    <a:cubicBezTo>
                      <a:pt x="124" y="31"/>
                      <a:pt x="116" y="25"/>
                      <a:pt x="101" y="24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79" y="25"/>
                      <a:pt x="70" y="31"/>
                      <a:pt x="66" y="37"/>
                    </a:cubicBezTo>
                    <a:cubicBezTo>
                      <a:pt x="60" y="45"/>
                      <a:pt x="58" y="56"/>
                      <a:pt x="59" y="60"/>
                    </a:cubicBezTo>
                    <a:cubicBezTo>
                      <a:pt x="61" y="68"/>
                      <a:pt x="61" y="77"/>
                      <a:pt x="61" y="78"/>
                    </a:cubicBez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82"/>
                      <a:pt x="59" y="85"/>
                      <a:pt x="60" y="92"/>
                    </a:cubicBezTo>
                    <a:cubicBezTo>
                      <a:pt x="62" y="100"/>
                      <a:pt x="65" y="105"/>
                      <a:pt x="67" y="107"/>
                    </a:cubicBezTo>
                    <a:cubicBezTo>
                      <a:pt x="67" y="112"/>
                      <a:pt x="69" y="118"/>
                      <a:pt x="71" y="122"/>
                    </a:cubicBezTo>
                    <a:cubicBezTo>
                      <a:pt x="72" y="124"/>
                      <a:pt x="73" y="128"/>
                      <a:pt x="73" y="133"/>
                    </a:cubicBezTo>
                    <a:cubicBezTo>
                      <a:pt x="73" y="137"/>
                      <a:pt x="72" y="137"/>
                      <a:pt x="71" y="138"/>
                    </a:cubicBezTo>
                    <a:cubicBezTo>
                      <a:pt x="58" y="142"/>
                      <a:pt x="37" y="149"/>
                      <a:pt x="29" y="153"/>
                    </a:cubicBezTo>
                    <a:cubicBezTo>
                      <a:pt x="16" y="137"/>
                      <a:pt x="8" y="117"/>
                      <a:pt x="8" y="96"/>
                    </a:cubicBezTo>
                    <a:cubicBezTo>
                      <a:pt x="8" y="47"/>
                      <a:pt x="48" y="8"/>
                      <a:pt x="96" y="8"/>
                    </a:cubicBezTo>
                    <a:cubicBezTo>
                      <a:pt x="145" y="8"/>
                      <a:pt x="184" y="47"/>
                      <a:pt x="184" y="96"/>
                    </a:cubicBezTo>
                    <a:cubicBezTo>
                      <a:pt x="184" y="117"/>
                      <a:pt x="177" y="137"/>
                      <a:pt x="164" y="15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27" name="直接连接符 26"/>
            <p:cNvCxnSpPr>
              <a:stCxn id="15" idx="3"/>
              <a:endCxn id="16" idx="1"/>
            </p:cNvCxnSpPr>
            <p:nvPr/>
          </p:nvCxnSpPr>
          <p:spPr>
            <a:xfrm>
              <a:off x="5829960" y="3721893"/>
              <a:ext cx="2050704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15" idx="5"/>
              <a:endCxn id="17" idx="1"/>
            </p:cNvCxnSpPr>
            <p:nvPr/>
          </p:nvCxnSpPr>
          <p:spPr>
            <a:xfrm>
              <a:off x="5753793" y="3874689"/>
              <a:ext cx="840375" cy="53850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17" idx="3"/>
              <a:endCxn id="16" idx="26"/>
            </p:cNvCxnSpPr>
            <p:nvPr/>
          </p:nvCxnSpPr>
          <p:spPr>
            <a:xfrm flipV="1">
              <a:off x="7116456" y="3877418"/>
              <a:ext cx="843095" cy="5357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5307672" y="5419723"/>
            <a:ext cx="3095280" cy="1215177"/>
            <a:chOff x="5307672" y="5419723"/>
            <a:chExt cx="3095280" cy="1215177"/>
          </a:xfrm>
        </p:grpSpPr>
        <p:grpSp>
          <p:nvGrpSpPr>
            <p:cNvPr id="18" name="组合 17"/>
            <p:cNvGrpSpPr/>
            <p:nvPr/>
          </p:nvGrpSpPr>
          <p:grpSpPr>
            <a:xfrm>
              <a:off x="5307672" y="5419723"/>
              <a:ext cx="3095280" cy="1215177"/>
              <a:chOff x="5307672" y="1762125"/>
              <a:chExt cx="3095280" cy="1215177"/>
            </a:xfrm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46C34878-F018-4BC6-A8C0-ADA6914E9D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07672" y="1762125"/>
                <a:ext cx="522288" cy="523875"/>
              </a:xfrm>
              <a:custGeom>
                <a:avLst/>
                <a:gdLst>
                  <a:gd name="T0" fmla="*/ 96 w 192"/>
                  <a:gd name="T1" fmla="*/ 0 h 192"/>
                  <a:gd name="T2" fmla="*/ 0 w 192"/>
                  <a:gd name="T3" fmla="*/ 96 h 192"/>
                  <a:gd name="T4" fmla="*/ 96 w 192"/>
                  <a:gd name="T5" fmla="*/ 192 h 192"/>
                  <a:gd name="T6" fmla="*/ 192 w 192"/>
                  <a:gd name="T7" fmla="*/ 96 h 192"/>
                  <a:gd name="T8" fmla="*/ 96 w 192"/>
                  <a:gd name="T9" fmla="*/ 0 h 192"/>
                  <a:gd name="T10" fmla="*/ 164 w 192"/>
                  <a:gd name="T11" fmla="*/ 152 h 192"/>
                  <a:gd name="T12" fmla="*/ 122 w 192"/>
                  <a:gd name="T13" fmla="*/ 137 h 192"/>
                  <a:gd name="T14" fmla="*/ 121 w 192"/>
                  <a:gd name="T15" fmla="*/ 133 h 192"/>
                  <a:gd name="T16" fmla="*/ 124 w 192"/>
                  <a:gd name="T17" fmla="*/ 122 h 192"/>
                  <a:gd name="T18" fmla="*/ 128 w 192"/>
                  <a:gd name="T19" fmla="*/ 107 h 192"/>
                  <a:gd name="T20" fmla="*/ 134 w 192"/>
                  <a:gd name="T21" fmla="*/ 92 h 192"/>
                  <a:gd name="T22" fmla="*/ 134 w 192"/>
                  <a:gd name="T23" fmla="*/ 79 h 192"/>
                  <a:gd name="T24" fmla="*/ 134 w 192"/>
                  <a:gd name="T25" fmla="*/ 78 h 192"/>
                  <a:gd name="T26" fmla="*/ 135 w 192"/>
                  <a:gd name="T27" fmla="*/ 60 h 192"/>
                  <a:gd name="T28" fmla="*/ 128 w 192"/>
                  <a:gd name="T29" fmla="*/ 37 h 192"/>
                  <a:gd name="T30" fmla="*/ 101 w 192"/>
                  <a:gd name="T31" fmla="*/ 24 h 192"/>
                  <a:gd name="T32" fmla="*/ 93 w 192"/>
                  <a:gd name="T33" fmla="*/ 24 h 192"/>
                  <a:gd name="T34" fmla="*/ 66 w 192"/>
                  <a:gd name="T35" fmla="*/ 37 h 192"/>
                  <a:gd name="T36" fmla="*/ 59 w 192"/>
                  <a:gd name="T37" fmla="*/ 60 h 192"/>
                  <a:gd name="T38" fmla="*/ 61 w 192"/>
                  <a:gd name="T39" fmla="*/ 78 h 192"/>
                  <a:gd name="T40" fmla="*/ 60 w 192"/>
                  <a:gd name="T41" fmla="*/ 79 h 192"/>
                  <a:gd name="T42" fmla="*/ 60 w 192"/>
                  <a:gd name="T43" fmla="*/ 92 h 192"/>
                  <a:gd name="T44" fmla="*/ 67 w 192"/>
                  <a:gd name="T45" fmla="*/ 107 h 192"/>
                  <a:gd name="T46" fmla="*/ 71 w 192"/>
                  <a:gd name="T47" fmla="*/ 122 h 192"/>
                  <a:gd name="T48" fmla="*/ 73 w 192"/>
                  <a:gd name="T49" fmla="*/ 133 h 192"/>
                  <a:gd name="T50" fmla="*/ 71 w 192"/>
                  <a:gd name="T51" fmla="*/ 138 h 192"/>
                  <a:gd name="T52" fmla="*/ 29 w 192"/>
                  <a:gd name="T53" fmla="*/ 153 h 192"/>
                  <a:gd name="T54" fmla="*/ 8 w 192"/>
                  <a:gd name="T55" fmla="*/ 96 h 192"/>
                  <a:gd name="T56" fmla="*/ 96 w 192"/>
                  <a:gd name="T57" fmla="*/ 8 h 192"/>
                  <a:gd name="T58" fmla="*/ 184 w 192"/>
                  <a:gd name="T59" fmla="*/ 96 h 192"/>
                  <a:gd name="T60" fmla="*/ 164 w 192"/>
                  <a:gd name="T61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192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9"/>
                      <a:pt x="43" y="192"/>
                      <a:pt x="96" y="192"/>
                    </a:cubicBezTo>
                    <a:cubicBezTo>
                      <a:pt x="149" y="192"/>
                      <a:pt x="192" y="149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64" y="152"/>
                    </a:moveTo>
                    <a:cubicBezTo>
                      <a:pt x="155" y="148"/>
                      <a:pt x="135" y="141"/>
                      <a:pt x="122" y="137"/>
                    </a:cubicBezTo>
                    <a:cubicBezTo>
                      <a:pt x="121" y="137"/>
                      <a:pt x="121" y="137"/>
                      <a:pt x="121" y="133"/>
                    </a:cubicBezTo>
                    <a:cubicBezTo>
                      <a:pt x="121" y="129"/>
                      <a:pt x="122" y="125"/>
                      <a:pt x="124" y="122"/>
                    </a:cubicBezTo>
                    <a:cubicBezTo>
                      <a:pt x="125" y="118"/>
                      <a:pt x="127" y="112"/>
                      <a:pt x="128" y="107"/>
                    </a:cubicBezTo>
                    <a:cubicBezTo>
                      <a:pt x="130" y="105"/>
                      <a:pt x="132" y="100"/>
                      <a:pt x="134" y="92"/>
                    </a:cubicBezTo>
                    <a:cubicBezTo>
                      <a:pt x="136" y="85"/>
                      <a:pt x="135" y="82"/>
                      <a:pt x="134" y="79"/>
                    </a:cubicBezTo>
                    <a:cubicBezTo>
                      <a:pt x="134" y="79"/>
                      <a:pt x="134" y="79"/>
                      <a:pt x="134" y="78"/>
                    </a:cubicBezTo>
                    <a:cubicBezTo>
                      <a:pt x="133" y="77"/>
                      <a:pt x="134" y="68"/>
                      <a:pt x="135" y="60"/>
                    </a:cubicBezTo>
                    <a:cubicBezTo>
                      <a:pt x="136" y="56"/>
                      <a:pt x="135" y="45"/>
                      <a:pt x="128" y="37"/>
                    </a:cubicBezTo>
                    <a:cubicBezTo>
                      <a:pt x="124" y="31"/>
                      <a:pt x="116" y="25"/>
                      <a:pt x="101" y="24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79" y="25"/>
                      <a:pt x="70" y="31"/>
                      <a:pt x="66" y="37"/>
                    </a:cubicBezTo>
                    <a:cubicBezTo>
                      <a:pt x="60" y="45"/>
                      <a:pt x="58" y="56"/>
                      <a:pt x="59" y="60"/>
                    </a:cubicBezTo>
                    <a:cubicBezTo>
                      <a:pt x="61" y="68"/>
                      <a:pt x="61" y="77"/>
                      <a:pt x="61" y="78"/>
                    </a:cubicBez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82"/>
                      <a:pt x="59" y="85"/>
                      <a:pt x="60" y="92"/>
                    </a:cubicBezTo>
                    <a:cubicBezTo>
                      <a:pt x="62" y="100"/>
                      <a:pt x="65" y="105"/>
                      <a:pt x="67" y="107"/>
                    </a:cubicBezTo>
                    <a:cubicBezTo>
                      <a:pt x="67" y="112"/>
                      <a:pt x="69" y="118"/>
                      <a:pt x="71" y="122"/>
                    </a:cubicBezTo>
                    <a:cubicBezTo>
                      <a:pt x="72" y="124"/>
                      <a:pt x="73" y="128"/>
                      <a:pt x="73" y="133"/>
                    </a:cubicBezTo>
                    <a:cubicBezTo>
                      <a:pt x="73" y="137"/>
                      <a:pt x="72" y="137"/>
                      <a:pt x="71" y="138"/>
                    </a:cubicBezTo>
                    <a:cubicBezTo>
                      <a:pt x="58" y="142"/>
                      <a:pt x="37" y="149"/>
                      <a:pt x="29" y="153"/>
                    </a:cubicBezTo>
                    <a:cubicBezTo>
                      <a:pt x="16" y="137"/>
                      <a:pt x="8" y="117"/>
                      <a:pt x="8" y="96"/>
                    </a:cubicBezTo>
                    <a:cubicBezTo>
                      <a:pt x="8" y="47"/>
                      <a:pt x="48" y="8"/>
                      <a:pt x="96" y="8"/>
                    </a:cubicBezTo>
                    <a:cubicBezTo>
                      <a:pt x="145" y="8"/>
                      <a:pt x="184" y="47"/>
                      <a:pt x="184" y="96"/>
                    </a:cubicBezTo>
                    <a:cubicBezTo>
                      <a:pt x="184" y="117"/>
                      <a:pt x="177" y="137"/>
                      <a:pt x="164" y="15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46C34878-F018-4BC6-A8C0-ADA6914E9D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0664" y="1762125"/>
                <a:ext cx="522288" cy="523875"/>
              </a:xfrm>
              <a:custGeom>
                <a:avLst/>
                <a:gdLst>
                  <a:gd name="T0" fmla="*/ 96 w 192"/>
                  <a:gd name="T1" fmla="*/ 0 h 192"/>
                  <a:gd name="T2" fmla="*/ 0 w 192"/>
                  <a:gd name="T3" fmla="*/ 96 h 192"/>
                  <a:gd name="T4" fmla="*/ 96 w 192"/>
                  <a:gd name="T5" fmla="*/ 192 h 192"/>
                  <a:gd name="T6" fmla="*/ 192 w 192"/>
                  <a:gd name="T7" fmla="*/ 96 h 192"/>
                  <a:gd name="T8" fmla="*/ 96 w 192"/>
                  <a:gd name="T9" fmla="*/ 0 h 192"/>
                  <a:gd name="T10" fmla="*/ 164 w 192"/>
                  <a:gd name="T11" fmla="*/ 152 h 192"/>
                  <a:gd name="T12" fmla="*/ 122 w 192"/>
                  <a:gd name="T13" fmla="*/ 137 h 192"/>
                  <a:gd name="T14" fmla="*/ 121 w 192"/>
                  <a:gd name="T15" fmla="*/ 133 h 192"/>
                  <a:gd name="T16" fmla="*/ 124 w 192"/>
                  <a:gd name="T17" fmla="*/ 122 h 192"/>
                  <a:gd name="T18" fmla="*/ 128 w 192"/>
                  <a:gd name="T19" fmla="*/ 107 h 192"/>
                  <a:gd name="T20" fmla="*/ 134 w 192"/>
                  <a:gd name="T21" fmla="*/ 92 h 192"/>
                  <a:gd name="T22" fmla="*/ 134 w 192"/>
                  <a:gd name="T23" fmla="*/ 79 h 192"/>
                  <a:gd name="T24" fmla="*/ 134 w 192"/>
                  <a:gd name="T25" fmla="*/ 78 h 192"/>
                  <a:gd name="T26" fmla="*/ 135 w 192"/>
                  <a:gd name="T27" fmla="*/ 60 h 192"/>
                  <a:gd name="T28" fmla="*/ 128 w 192"/>
                  <a:gd name="T29" fmla="*/ 37 h 192"/>
                  <a:gd name="T30" fmla="*/ 101 w 192"/>
                  <a:gd name="T31" fmla="*/ 24 h 192"/>
                  <a:gd name="T32" fmla="*/ 93 w 192"/>
                  <a:gd name="T33" fmla="*/ 24 h 192"/>
                  <a:gd name="T34" fmla="*/ 66 w 192"/>
                  <a:gd name="T35" fmla="*/ 37 h 192"/>
                  <a:gd name="T36" fmla="*/ 59 w 192"/>
                  <a:gd name="T37" fmla="*/ 60 h 192"/>
                  <a:gd name="T38" fmla="*/ 61 w 192"/>
                  <a:gd name="T39" fmla="*/ 78 h 192"/>
                  <a:gd name="T40" fmla="*/ 60 w 192"/>
                  <a:gd name="T41" fmla="*/ 79 h 192"/>
                  <a:gd name="T42" fmla="*/ 60 w 192"/>
                  <a:gd name="T43" fmla="*/ 92 h 192"/>
                  <a:gd name="T44" fmla="*/ 67 w 192"/>
                  <a:gd name="T45" fmla="*/ 107 h 192"/>
                  <a:gd name="T46" fmla="*/ 71 w 192"/>
                  <a:gd name="T47" fmla="*/ 122 h 192"/>
                  <a:gd name="T48" fmla="*/ 73 w 192"/>
                  <a:gd name="T49" fmla="*/ 133 h 192"/>
                  <a:gd name="T50" fmla="*/ 71 w 192"/>
                  <a:gd name="T51" fmla="*/ 138 h 192"/>
                  <a:gd name="T52" fmla="*/ 29 w 192"/>
                  <a:gd name="T53" fmla="*/ 153 h 192"/>
                  <a:gd name="T54" fmla="*/ 8 w 192"/>
                  <a:gd name="T55" fmla="*/ 96 h 192"/>
                  <a:gd name="T56" fmla="*/ 96 w 192"/>
                  <a:gd name="T57" fmla="*/ 8 h 192"/>
                  <a:gd name="T58" fmla="*/ 184 w 192"/>
                  <a:gd name="T59" fmla="*/ 96 h 192"/>
                  <a:gd name="T60" fmla="*/ 164 w 192"/>
                  <a:gd name="T61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192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9"/>
                      <a:pt x="43" y="192"/>
                      <a:pt x="96" y="192"/>
                    </a:cubicBezTo>
                    <a:cubicBezTo>
                      <a:pt x="149" y="192"/>
                      <a:pt x="192" y="149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64" y="152"/>
                    </a:moveTo>
                    <a:cubicBezTo>
                      <a:pt x="155" y="148"/>
                      <a:pt x="135" y="141"/>
                      <a:pt x="122" y="137"/>
                    </a:cubicBezTo>
                    <a:cubicBezTo>
                      <a:pt x="121" y="137"/>
                      <a:pt x="121" y="137"/>
                      <a:pt x="121" y="133"/>
                    </a:cubicBezTo>
                    <a:cubicBezTo>
                      <a:pt x="121" y="129"/>
                      <a:pt x="122" y="125"/>
                      <a:pt x="124" y="122"/>
                    </a:cubicBezTo>
                    <a:cubicBezTo>
                      <a:pt x="125" y="118"/>
                      <a:pt x="127" y="112"/>
                      <a:pt x="128" y="107"/>
                    </a:cubicBezTo>
                    <a:cubicBezTo>
                      <a:pt x="130" y="105"/>
                      <a:pt x="132" y="100"/>
                      <a:pt x="134" y="92"/>
                    </a:cubicBezTo>
                    <a:cubicBezTo>
                      <a:pt x="136" y="85"/>
                      <a:pt x="135" y="82"/>
                      <a:pt x="134" y="79"/>
                    </a:cubicBezTo>
                    <a:cubicBezTo>
                      <a:pt x="134" y="79"/>
                      <a:pt x="134" y="79"/>
                      <a:pt x="134" y="78"/>
                    </a:cubicBezTo>
                    <a:cubicBezTo>
                      <a:pt x="133" y="77"/>
                      <a:pt x="134" y="68"/>
                      <a:pt x="135" y="60"/>
                    </a:cubicBezTo>
                    <a:cubicBezTo>
                      <a:pt x="136" y="56"/>
                      <a:pt x="135" y="45"/>
                      <a:pt x="128" y="37"/>
                    </a:cubicBezTo>
                    <a:cubicBezTo>
                      <a:pt x="124" y="31"/>
                      <a:pt x="116" y="25"/>
                      <a:pt x="101" y="24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79" y="25"/>
                      <a:pt x="70" y="31"/>
                      <a:pt x="66" y="37"/>
                    </a:cubicBezTo>
                    <a:cubicBezTo>
                      <a:pt x="60" y="45"/>
                      <a:pt x="58" y="56"/>
                      <a:pt x="59" y="60"/>
                    </a:cubicBezTo>
                    <a:cubicBezTo>
                      <a:pt x="61" y="68"/>
                      <a:pt x="61" y="77"/>
                      <a:pt x="61" y="78"/>
                    </a:cubicBez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82"/>
                      <a:pt x="59" y="85"/>
                      <a:pt x="60" y="92"/>
                    </a:cubicBezTo>
                    <a:cubicBezTo>
                      <a:pt x="62" y="100"/>
                      <a:pt x="65" y="105"/>
                      <a:pt x="67" y="107"/>
                    </a:cubicBezTo>
                    <a:cubicBezTo>
                      <a:pt x="67" y="112"/>
                      <a:pt x="69" y="118"/>
                      <a:pt x="71" y="122"/>
                    </a:cubicBezTo>
                    <a:cubicBezTo>
                      <a:pt x="72" y="124"/>
                      <a:pt x="73" y="128"/>
                      <a:pt x="73" y="133"/>
                    </a:cubicBezTo>
                    <a:cubicBezTo>
                      <a:pt x="73" y="137"/>
                      <a:pt x="72" y="137"/>
                      <a:pt x="71" y="138"/>
                    </a:cubicBezTo>
                    <a:cubicBezTo>
                      <a:pt x="58" y="142"/>
                      <a:pt x="37" y="149"/>
                      <a:pt x="29" y="153"/>
                    </a:cubicBezTo>
                    <a:cubicBezTo>
                      <a:pt x="16" y="137"/>
                      <a:pt x="8" y="117"/>
                      <a:pt x="8" y="96"/>
                    </a:cubicBezTo>
                    <a:cubicBezTo>
                      <a:pt x="8" y="47"/>
                      <a:pt x="48" y="8"/>
                      <a:pt x="96" y="8"/>
                    </a:cubicBezTo>
                    <a:cubicBezTo>
                      <a:pt x="145" y="8"/>
                      <a:pt x="184" y="47"/>
                      <a:pt x="184" y="96"/>
                    </a:cubicBezTo>
                    <a:cubicBezTo>
                      <a:pt x="184" y="117"/>
                      <a:pt x="177" y="137"/>
                      <a:pt x="164" y="15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46C34878-F018-4BC6-A8C0-ADA6914E9D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94168" y="2453427"/>
                <a:ext cx="522288" cy="523875"/>
              </a:xfrm>
              <a:custGeom>
                <a:avLst/>
                <a:gdLst>
                  <a:gd name="T0" fmla="*/ 96 w 192"/>
                  <a:gd name="T1" fmla="*/ 0 h 192"/>
                  <a:gd name="T2" fmla="*/ 0 w 192"/>
                  <a:gd name="T3" fmla="*/ 96 h 192"/>
                  <a:gd name="T4" fmla="*/ 96 w 192"/>
                  <a:gd name="T5" fmla="*/ 192 h 192"/>
                  <a:gd name="T6" fmla="*/ 192 w 192"/>
                  <a:gd name="T7" fmla="*/ 96 h 192"/>
                  <a:gd name="T8" fmla="*/ 96 w 192"/>
                  <a:gd name="T9" fmla="*/ 0 h 192"/>
                  <a:gd name="T10" fmla="*/ 164 w 192"/>
                  <a:gd name="T11" fmla="*/ 152 h 192"/>
                  <a:gd name="T12" fmla="*/ 122 w 192"/>
                  <a:gd name="T13" fmla="*/ 137 h 192"/>
                  <a:gd name="T14" fmla="*/ 121 w 192"/>
                  <a:gd name="T15" fmla="*/ 133 h 192"/>
                  <a:gd name="T16" fmla="*/ 124 w 192"/>
                  <a:gd name="T17" fmla="*/ 122 h 192"/>
                  <a:gd name="T18" fmla="*/ 128 w 192"/>
                  <a:gd name="T19" fmla="*/ 107 h 192"/>
                  <a:gd name="T20" fmla="*/ 134 w 192"/>
                  <a:gd name="T21" fmla="*/ 92 h 192"/>
                  <a:gd name="T22" fmla="*/ 134 w 192"/>
                  <a:gd name="T23" fmla="*/ 79 h 192"/>
                  <a:gd name="T24" fmla="*/ 134 w 192"/>
                  <a:gd name="T25" fmla="*/ 78 h 192"/>
                  <a:gd name="T26" fmla="*/ 135 w 192"/>
                  <a:gd name="T27" fmla="*/ 60 h 192"/>
                  <a:gd name="T28" fmla="*/ 128 w 192"/>
                  <a:gd name="T29" fmla="*/ 37 h 192"/>
                  <a:gd name="T30" fmla="*/ 101 w 192"/>
                  <a:gd name="T31" fmla="*/ 24 h 192"/>
                  <a:gd name="T32" fmla="*/ 93 w 192"/>
                  <a:gd name="T33" fmla="*/ 24 h 192"/>
                  <a:gd name="T34" fmla="*/ 66 w 192"/>
                  <a:gd name="T35" fmla="*/ 37 h 192"/>
                  <a:gd name="T36" fmla="*/ 59 w 192"/>
                  <a:gd name="T37" fmla="*/ 60 h 192"/>
                  <a:gd name="T38" fmla="*/ 61 w 192"/>
                  <a:gd name="T39" fmla="*/ 78 h 192"/>
                  <a:gd name="T40" fmla="*/ 60 w 192"/>
                  <a:gd name="T41" fmla="*/ 79 h 192"/>
                  <a:gd name="T42" fmla="*/ 60 w 192"/>
                  <a:gd name="T43" fmla="*/ 92 h 192"/>
                  <a:gd name="T44" fmla="*/ 67 w 192"/>
                  <a:gd name="T45" fmla="*/ 107 h 192"/>
                  <a:gd name="T46" fmla="*/ 71 w 192"/>
                  <a:gd name="T47" fmla="*/ 122 h 192"/>
                  <a:gd name="T48" fmla="*/ 73 w 192"/>
                  <a:gd name="T49" fmla="*/ 133 h 192"/>
                  <a:gd name="T50" fmla="*/ 71 w 192"/>
                  <a:gd name="T51" fmla="*/ 138 h 192"/>
                  <a:gd name="T52" fmla="*/ 29 w 192"/>
                  <a:gd name="T53" fmla="*/ 153 h 192"/>
                  <a:gd name="T54" fmla="*/ 8 w 192"/>
                  <a:gd name="T55" fmla="*/ 96 h 192"/>
                  <a:gd name="T56" fmla="*/ 96 w 192"/>
                  <a:gd name="T57" fmla="*/ 8 h 192"/>
                  <a:gd name="T58" fmla="*/ 184 w 192"/>
                  <a:gd name="T59" fmla="*/ 96 h 192"/>
                  <a:gd name="T60" fmla="*/ 164 w 192"/>
                  <a:gd name="T61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192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9"/>
                      <a:pt x="43" y="192"/>
                      <a:pt x="96" y="192"/>
                    </a:cubicBezTo>
                    <a:cubicBezTo>
                      <a:pt x="149" y="192"/>
                      <a:pt x="192" y="149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64" y="152"/>
                    </a:moveTo>
                    <a:cubicBezTo>
                      <a:pt x="155" y="148"/>
                      <a:pt x="135" y="141"/>
                      <a:pt x="122" y="137"/>
                    </a:cubicBezTo>
                    <a:cubicBezTo>
                      <a:pt x="121" y="137"/>
                      <a:pt x="121" y="137"/>
                      <a:pt x="121" y="133"/>
                    </a:cubicBezTo>
                    <a:cubicBezTo>
                      <a:pt x="121" y="129"/>
                      <a:pt x="122" y="125"/>
                      <a:pt x="124" y="122"/>
                    </a:cubicBezTo>
                    <a:cubicBezTo>
                      <a:pt x="125" y="118"/>
                      <a:pt x="127" y="112"/>
                      <a:pt x="128" y="107"/>
                    </a:cubicBezTo>
                    <a:cubicBezTo>
                      <a:pt x="130" y="105"/>
                      <a:pt x="132" y="100"/>
                      <a:pt x="134" y="92"/>
                    </a:cubicBezTo>
                    <a:cubicBezTo>
                      <a:pt x="136" y="85"/>
                      <a:pt x="135" y="82"/>
                      <a:pt x="134" y="79"/>
                    </a:cubicBezTo>
                    <a:cubicBezTo>
                      <a:pt x="134" y="79"/>
                      <a:pt x="134" y="79"/>
                      <a:pt x="134" y="78"/>
                    </a:cubicBezTo>
                    <a:cubicBezTo>
                      <a:pt x="133" y="77"/>
                      <a:pt x="134" y="68"/>
                      <a:pt x="135" y="60"/>
                    </a:cubicBezTo>
                    <a:cubicBezTo>
                      <a:pt x="136" y="56"/>
                      <a:pt x="135" y="45"/>
                      <a:pt x="128" y="37"/>
                    </a:cubicBezTo>
                    <a:cubicBezTo>
                      <a:pt x="124" y="31"/>
                      <a:pt x="116" y="25"/>
                      <a:pt x="101" y="24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79" y="25"/>
                      <a:pt x="70" y="31"/>
                      <a:pt x="66" y="37"/>
                    </a:cubicBezTo>
                    <a:cubicBezTo>
                      <a:pt x="60" y="45"/>
                      <a:pt x="58" y="56"/>
                      <a:pt x="59" y="60"/>
                    </a:cubicBezTo>
                    <a:cubicBezTo>
                      <a:pt x="61" y="68"/>
                      <a:pt x="61" y="77"/>
                      <a:pt x="61" y="78"/>
                    </a:cubicBez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82"/>
                      <a:pt x="59" y="85"/>
                      <a:pt x="60" y="92"/>
                    </a:cubicBezTo>
                    <a:cubicBezTo>
                      <a:pt x="62" y="100"/>
                      <a:pt x="65" y="105"/>
                      <a:pt x="67" y="107"/>
                    </a:cubicBezTo>
                    <a:cubicBezTo>
                      <a:pt x="67" y="112"/>
                      <a:pt x="69" y="118"/>
                      <a:pt x="71" y="122"/>
                    </a:cubicBezTo>
                    <a:cubicBezTo>
                      <a:pt x="72" y="124"/>
                      <a:pt x="73" y="128"/>
                      <a:pt x="73" y="133"/>
                    </a:cubicBezTo>
                    <a:cubicBezTo>
                      <a:pt x="73" y="137"/>
                      <a:pt x="72" y="137"/>
                      <a:pt x="71" y="138"/>
                    </a:cubicBezTo>
                    <a:cubicBezTo>
                      <a:pt x="58" y="142"/>
                      <a:pt x="37" y="149"/>
                      <a:pt x="29" y="153"/>
                    </a:cubicBezTo>
                    <a:cubicBezTo>
                      <a:pt x="16" y="137"/>
                      <a:pt x="8" y="117"/>
                      <a:pt x="8" y="96"/>
                    </a:cubicBezTo>
                    <a:cubicBezTo>
                      <a:pt x="8" y="47"/>
                      <a:pt x="48" y="8"/>
                      <a:pt x="96" y="8"/>
                    </a:cubicBezTo>
                    <a:cubicBezTo>
                      <a:pt x="145" y="8"/>
                      <a:pt x="184" y="47"/>
                      <a:pt x="184" y="96"/>
                    </a:cubicBezTo>
                    <a:cubicBezTo>
                      <a:pt x="184" y="117"/>
                      <a:pt x="177" y="137"/>
                      <a:pt x="164" y="15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36" name="直接连接符 35"/>
            <p:cNvCxnSpPr>
              <a:stCxn id="19" idx="3"/>
              <a:endCxn id="20" idx="27"/>
            </p:cNvCxnSpPr>
            <p:nvPr/>
          </p:nvCxnSpPr>
          <p:spPr>
            <a:xfrm>
              <a:off x="5829960" y="5681661"/>
              <a:ext cx="2072466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19" idx="5"/>
              <a:endCxn id="21" idx="1"/>
            </p:cNvCxnSpPr>
            <p:nvPr/>
          </p:nvCxnSpPr>
          <p:spPr>
            <a:xfrm>
              <a:off x="5753793" y="5834457"/>
              <a:ext cx="840375" cy="5385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21" idx="3"/>
              <a:endCxn id="20" idx="26"/>
            </p:cNvCxnSpPr>
            <p:nvPr/>
          </p:nvCxnSpPr>
          <p:spPr>
            <a:xfrm flipV="1">
              <a:off x="7116456" y="5837186"/>
              <a:ext cx="843095" cy="5357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880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右箭头 30"/>
          <p:cNvSpPr/>
          <p:nvPr/>
        </p:nvSpPr>
        <p:spPr>
          <a:xfrm flipV="1">
            <a:off x="1100721" y="4511877"/>
            <a:ext cx="888749" cy="886771"/>
          </a:xfrm>
          <a:prstGeom prst="bentArrow">
            <a:avLst>
              <a:gd name="adj1" fmla="val 19757"/>
              <a:gd name="adj2" fmla="val 21887"/>
              <a:gd name="adj3" fmla="val 25000"/>
              <a:gd name="adj4" fmla="val 4827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zh-CN" altLang="en-US" dirty="0"/>
              <a:t>研究背景及意义</a:t>
            </a:r>
          </a:p>
        </p:txBody>
      </p:sp>
      <p:sp>
        <p:nvSpPr>
          <p:cNvPr id="15" name="椭圆 14"/>
          <p:cNvSpPr/>
          <p:nvPr/>
        </p:nvSpPr>
        <p:spPr>
          <a:xfrm>
            <a:off x="630942" y="3452562"/>
            <a:ext cx="1172100" cy="11307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研究意义</a:t>
            </a:r>
            <a:endParaRPr lang="zh-CN" altLang="en-US" sz="2400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986462" y="2252461"/>
            <a:ext cx="1555229" cy="1131932"/>
            <a:chOff x="418608" y="47415"/>
            <a:chExt cx="5860514" cy="678960"/>
          </a:xfrm>
        </p:grpSpPr>
        <p:sp>
          <p:nvSpPr>
            <p:cNvPr id="17" name="圆角矩形 16"/>
            <p:cNvSpPr/>
            <p:nvPr/>
          </p:nvSpPr>
          <p:spPr>
            <a:xfrm>
              <a:off x="418608" y="47415"/>
              <a:ext cx="5860514" cy="6789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圆角矩形 4"/>
            <p:cNvSpPr txBox="1"/>
            <p:nvPr/>
          </p:nvSpPr>
          <p:spPr>
            <a:xfrm>
              <a:off x="597344" y="80559"/>
              <a:ext cx="5556633" cy="61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1513" tIns="0" rIns="221513" bIns="0" numCol="1" spcCol="1270" anchor="ctr" anchorCtr="0">
              <a:noAutofit/>
            </a:bodyPr>
            <a:lstStyle/>
            <a:p>
              <a:pPr lvl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/>
                <a:t>有效</a:t>
              </a:r>
              <a:r>
                <a:rPr lang="zh-CN" altLang="en-US" sz="2000" dirty="0" smtClean="0"/>
                <a:t>构造</a:t>
              </a:r>
              <a:r>
                <a:rPr lang="zh-CN" altLang="en-US" sz="2000" dirty="0"/>
                <a:t>数据关系</a:t>
              </a:r>
              <a:endParaRPr lang="zh-CN" altLang="en-US" sz="2000" kern="12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976592" y="4583294"/>
            <a:ext cx="1565100" cy="1131932"/>
            <a:chOff x="418608" y="47415"/>
            <a:chExt cx="5860514" cy="678960"/>
          </a:xfrm>
        </p:grpSpPr>
        <p:sp>
          <p:nvSpPr>
            <p:cNvPr id="20" name="圆角矩形 19"/>
            <p:cNvSpPr/>
            <p:nvPr/>
          </p:nvSpPr>
          <p:spPr>
            <a:xfrm>
              <a:off x="418608" y="47415"/>
              <a:ext cx="5860514" cy="6789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圆角矩形 4"/>
            <p:cNvSpPr txBox="1"/>
            <p:nvPr/>
          </p:nvSpPr>
          <p:spPr>
            <a:xfrm>
              <a:off x="596427" y="80559"/>
              <a:ext cx="5556633" cy="61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1513" tIns="0" rIns="221513" bIns="0" numCol="1" spcCol="1270" anchor="ctr" anchorCtr="0">
              <a:noAutofit/>
            </a:bodyPr>
            <a:lstStyle/>
            <a:p>
              <a:pPr lvl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 smtClean="0"/>
                <a:t>降低相似性中噪声</a:t>
              </a:r>
              <a:endParaRPr lang="zh-CN" altLang="en-US" sz="2000" kern="1200" dirty="0"/>
            </a:p>
          </p:txBody>
        </p:sp>
      </p:grpSp>
      <p:sp>
        <p:nvSpPr>
          <p:cNvPr id="30" name="圆角右箭头 29"/>
          <p:cNvSpPr/>
          <p:nvPr/>
        </p:nvSpPr>
        <p:spPr>
          <a:xfrm>
            <a:off x="1107583" y="2614411"/>
            <a:ext cx="888749" cy="841398"/>
          </a:xfrm>
          <a:prstGeom prst="bentArrow">
            <a:avLst>
              <a:gd name="adj1" fmla="val 19757"/>
              <a:gd name="adj2" fmla="val 21887"/>
              <a:gd name="adj3" fmla="val 25000"/>
              <a:gd name="adj4" fmla="val 4827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3541691" y="2252461"/>
            <a:ext cx="4378816" cy="11319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数据</a:t>
            </a:r>
            <a:r>
              <a:rPr lang="zh-CN" altLang="en-US" dirty="0">
                <a:solidFill>
                  <a:schemeClr val="tx1"/>
                </a:solidFill>
              </a:rPr>
              <a:t>间的</a:t>
            </a:r>
            <a:r>
              <a:rPr lang="zh-CN" altLang="en-US" dirty="0" smtClean="0">
                <a:solidFill>
                  <a:schemeClr val="tx1"/>
                </a:solidFill>
              </a:rPr>
              <a:t>关联性无法被</a:t>
            </a:r>
            <a:r>
              <a:rPr lang="zh-CN" altLang="en-US" dirty="0">
                <a:solidFill>
                  <a:schemeClr val="tx1"/>
                </a:solidFill>
              </a:rPr>
              <a:t>直接</a:t>
            </a:r>
            <a:r>
              <a:rPr lang="zh-CN" altLang="en-US" dirty="0" smtClean="0">
                <a:solidFill>
                  <a:schemeClr val="tx1"/>
                </a:solidFill>
              </a:rPr>
              <a:t>观测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学习相似性或启发式构造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3541691" y="4583294"/>
            <a:ext cx="4378816" cy="11319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观测到的关联性存在一定噪声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</a:rPr>
              <a:t>启发式方法与学习任务不一致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0497947"/>
              </p:ext>
            </p:extLst>
          </p:nvPr>
        </p:nvGraphicFramePr>
        <p:xfrm>
          <a:off x="493713" y="1685925"/>
          <a:ext cx="83724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研究现状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88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本文主要</a:t>
            </a:r>
            <a:r>
              <a:rPr lang="zh-CN" altLang="en-US" dirty="0" smtClean="0"/>
              <a:t>工作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65286716"/>
              </p:ext>
            </p:extLst>
          </p:nvPr>
        </p:nvGraphicFramePr>
        <p:xfrm>
          <a:off x="77274" y="1751527"/>
          <a:ext cx="8976575" cy="463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989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948" y="214897"/>
            <a:ext cx="6474515" cy="33735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801277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208942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80684" y="809392"/>
            <a:ext cx="438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绪    论</a:t>
            </a:r>
            <a:endParaRPr lang="zh-CN" altLang="en-US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152806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1935730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80684" y="153590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基于自适应相似性矩阵的无监督度量学习</a:t>
            </a:r>
            <a:endParaRPr lang="zh-CN" altLang="en-US" sz="20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2254853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2662518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841535" y="2981641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3389306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41535" y="3695552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4103217"/>
            <a:ext cx="48192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680683" y="2268987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基于相似性融合学习的多模态约束传播 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2680682" y="29912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基于相容条件概率分布重构的相似性学习</a:t>
            </a:r>
            <a:endParaRPr lang="zh-CN" altLang="en-US" sz="2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680682" y="3706154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基于相似性学习的深度图像抠图方法</a:t>
            </a:r>
            <a:endParaRPr lang="zh-CN" altLang="en-US" sz="20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1841534" y="4422340"/>
            <a:ext cx="843427" cy="443226"/>
            <a:chOff x="666810" y="2586037"/>
            <a:chExt cx="468000" cy="245937"/>
          </a:xfrm>
        </p:grpSpPr>
        <p:sp>
          <p:nvSpPr>
            <p:cNvPr id="82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/>
          <p:cNvCxnSpPr>
            <a:stCxn id="82" idx="6"/>
          </p:cNvCxnSpPr>
          <p:nvPr/>
        </p:nvCxnSpPr>
        <p:spPr>
          <a:xfrm>
            <a:off x="2534032" y="4830005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1841534" y="5136251"/>
            <a:ext cx="843427" cy="443226"/>
            <a:chOff x="666810" y="2586037"/>
            <a:chExt cx="468000" cy="245937"/>
          </a:xfrm>
        </p:grpSpPr>
        <p:sp>
          <p:nvSpPr>
            <p:cNvPr id="86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7" name="文本框 86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8" name="直接连接符 87"/>
          <p:cNvCxnSpPr>
            <a:stCxn id="86" idx="6"/>
          </p:cNvCxnSpPr>
          <p:nvPr/>
        </p:nvCxnSpPr>
        <p:spPr>
          <a:xfrm>
            <a:off x="2534032" y="5543916"/>
            <a:ext cx="48192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2680681" y="4427190"/>
            <a:ext cx="609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分割</a:t>
            </a:r>
            <a:r>
              <a:rPr lang="zh-CN" altLang="en-US" sz="2000" dirty="0"/>
              <a:t>蒙版输入下的移动端实时抠图方法</a:t>
            </a:r>
            <a:endParaRPr lang="zh-CN" altLang="en-US" sz="2000" dirty="0"/>
          </a:p>
        </p:txBody>
      </p:sp>
      <p:sp>
        <p:nvSpPr>
          <p:cNvPr id="90" name="文本框 89"/>
          <p:cNvSpPr txBox="1"/>
          <p:nvPr/>
        </p:nvSpPr>
        <p:spPr>
          <a:xfrm>
            <a:off x="2680682" y="5142090"/>
            <a:ext cx="420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总结和展望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75799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5429</TotalTime>
  <Words>2055</Words>
  <Application>Microsoft Office PowerPoint</Application>
  <PresentationFormat>全屏显示(4:3)</PresentationFormat>
  <Paragraphs>450</Paragraphs>
  <Slides>47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数据驱动的相似性学习及其在计算机视觉中的应用</vt:lpstr>
      <vt:lpstr>目    录</vt:lpstr>
      <vt:lpstr>目    录</vt:lpstr>
      <vt:lpstr>研究背景及意义</vt:lpstr>
      <vt:lpstr>研究背景及意义</vt:lpstr>
      <vt:lpstr>研究背景及意义</vt:lpstr>
      <vt:lpstr>研究现状</vt:lpstr>
      <vt:lpstr>本文主要工作</vt:lpstr>
      <vt:lpstr>目    录</vt:lpstr>
      <vt:lpstr>问题描述</vt:lpstr>
      <vt:lpstr>基本假设</vt:lpstr>
      <vt:lpstr>AdaAM方法</vt:lpstr>
      <vt:lpstr>实验结果</vt:lpstr>
      <vt:lpstr>实验结果</vt:lpstr>
      <vt:lpstr>目    录</vt:lpstr>
      <vt:lpstr>问题描述</vt:lpstr>
      <vt:lpstr>RWC方法</vt:lpstr>
      <vt:lpstr>MFL方法</vt:lpstr>
      <vt:lpstr>MFL方法</vt:lpstr>
      <vt:lpstr>实验效果</vt:lpstr>
      <vt:lpstr>实验效果</vt:lpstr>
      <vt:lpstr>目    录</vt:lpstr>
      <vt:lpstr>问题描述</vt:lpstr>
      <vt:lpstr>CCDR方法</vt:lpstr>
      <vt:lpstr>ILMCP方法</vt:lpstr>
      <vt:lpstr>ILMCP方法</vt:lpstr>
      <vt:lpstr>实验效果</vt:lpstr>
      <vt:lpstr>实验效果</vt:lpstr>
      <vt:lpstr>目    录</vt:lpstr>
      <vt:lpstr>问题描述</vt:lpstr>
      <vt:lpstr>研究动机</vt:lpstr>
      <vt:lpstr>GCA Matting方法</vt:lpstr>
      <vt:lpstr>HOP Matting方法</vt:lpstr>
      <vt:lpstr>HOP Matting方法</vt:lpstr>
      <vt:lpstr>实验结果</vt:lpstr>
      <vt:lpstr>实验结果</vt:lpstr>
      <vt:lpstr>目    录</vt:lpstr>
      <vt:lpstr>问题描述</vt:lpstr>
      <vt:lpstr>研究动机</vt:lpstr>
      <vt:lpstr>IGF方法</vt:lpstr>
      <vt:lpstr>IGF方法</vt:lpstr>
      <vt:lpstr>实验结果</vt:lpstr>
      <vt:lpstr>实验结果</vt:lpstr>
      <vt:lpstr>目    录</vt:lpstr>
      <vt:lpstr>总结与展望</vt:lpstr>
      <vt:lpstr>已发表论文</vt:lpstr>
      <vt:lpstr>恳请各位老师批评指正 数据驱动的相似性学习及其在计算机视觉中的应用     答辩人：李杳奕      导师：卢宏涛教授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李 杳奕</cp:lastModifiedBy>
  <cp:revision>182</cp:revision>
  <dcterms:created xsi:type="dcterms:W3CDTF">2016-04-20T02:59:17Z</dcterms:created>
  <dcterms:modified xsi:type="dcterms:W3CDTF">2020-06-29T16:43:47Z</dcterms:modified>
</cp:coreProperties>
</file>